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  <p:sldMasterId id="2147483659" r:id="rId3"/>
    <p:sldMasterId id="2147483664" r:id="rId4"/>
    <p:sldMasterId id="2147483666" r:id="rId5"/>
    <p:sldMasterId id="2147483679" r:id="rId6"/>
    <p:sldMasterId id="2147483691" r:id="rId7"/>
    <p:sldMasterId id="2147483697" r:id="rId8"/>
    <p:sldMasterId id="2147483699" r:id="rId9"/>
    <p:sldMasterId id="2147483701" r:id="rId10"/>
    <p:sldMasterId id="2147483706" r:id="rId11"/>
    <p:sldMasterId id="2147483718" r:id="rId12"/>
    <p:sldMasterId id="2147483749" r:id="rId13"/>
    <p:sldMasterId id="2147483754" r:id="rId14"/>
  </p:sldMasterIdLst>
  <p:notesMasterIdLst>
    <p:notesMasterId r:id="rId91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317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1065" r:id="rId55"/>
    <p:sldId id="1066" r:id="rId56"/>
    <p:sldId id="1067" r:id="rId57"/>
    <p:sldId id="1068" r:id="rId58"/>
    <p:sldId id="1069" r:id="rId59"/>
    <p:sldId id="1070" r:id="rId60"/>
    <p:sldId id="1071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01" r:id="rId75"/>
    <p:sldId id="302" r:id="rId76"/>
    <p:sldId id="303" r:id="rId77"/>
    <p:sldId id="304" r:id="rId78"/>
    <p:sldId id="305" r:id="rId79"/>
    <p:sldId id="306" r:id="rId80"/>
    <p:sldId id="307" r:id="rId81"/>
    <p:sldId id="308" r:id="rId82"/>
    <p:sldId id="309" r:id="rId83"/>
    <p:sldId id="310" r:id="rId84"/>
    <p:sldId id="311" r:id="rId85"/>
    <p:sldId id="312" r:id="rId86"/>
    <p:sldId id="313" r:id="rId87"/>
    <p:sldId id="314" r:id="rId88"/>
    <p:sldId id="315" r:id="rId89"/>
    <p:sldId id="316" r:id="rId90"/>
  </p:sldIdLst>
  <p:sldSz cx="12192000" cy="6858000"/>
  <p:notesSz cx="7010400" cy="9296400"/>
  <p:embeddedFontLst>
    <p:embeddedFont>
      <p:font typeface="Calibri" panose="020F0502020204030204" pitchFamily="34" charset="0"/>
      <p:regular r:id="rId92"/>
      <p:bold r:id="rId93"/>
      <p:italic r:id="rId94"/>
      <p:boldItalic r:id="rId95"/>
    </p:embeddedFont>
    <p:embeddedFont>
      <p:font typeface="Cambria" panose="02040503050406030204" pitchFamily="18" charset="0"/>
      <p:regular r:id="rId96"/>
      <p:bold r:id="rId97"/>
      <p:italic r:id="rId98"/>
      <p:boldItalic r:id="rId99"/>
    </p:embeddedFont>
    <p:embeddedFont>
      <p:font typeface="Encode Sans Black" panose="020B0604020202020204" charset="0"/>
      <p:bold r:id="rId100"/>
    </p:embeddedFont>
    <p:embeddedFont>
      <p:font typeface="Franklin Gothic Demi" panose="020B0703020102020204" pitchFamily="34" charset="0"/>
      <p:regular r:id="rId101"/>
      <p:italic r:id="rId102"/>
    </p:embeddedFont>
    <p:embeddedFont>
      <p:font typeface="Franklin Gothic Medium" panose="020B0603020102020204" pitchFamily="34" charset="0"/>
      <p:regular r:id="rId103"/>
      <p:italic r:id="rId104"/>
    </p:embeddedFont>
    <p:embeddedFont>
      <p:font typeface="Merriweather Sans" pitchFamily="2" charset="0"/>
      <p:regular r:id="rId105"/>
    </p:embeddedFont>
    <p:embeddedFont>
      <p:font typeface="Orgon Slab" panose="02000503000000020004" pitchFamily="50" charset="0"/>
      <p:regular r:id="rId106"/>
      <p:bold r:id="rId107"/>
      <p:italic r:id="rId108"/>
      <p:boldItalic r:id="rId109"/>
    </p:embeddedFont>
    <p:embeddedFont>
      <p:font typeface="Orgon Slab ExtraLight" panose="02000503000000020004" pitchFamily="50" charset="0"/>
      <p:regular r:id="rId110"/>
      <p:italic r:id="rId111"/>
    </p:embeddedFont>
    <p:embeddedFont>
      <p:font typeface="Orgon Slab Light" panose="02000503000000020004" pitchFamily="50" charset="0"/>
      <p:regular r:id="rId112"/>
      <p:italic r:id="rId113"/>
    </p:embeddedFont>
    <p:embeddedFont>
      <p:font typeface="Orgon Slab Medium" panose="02000603000000020004" pitchFamily="50" charset="0"/>
      <p:regular r:id="rId114"/>
      <p:italic r:id="rId115"/>
    </p:embeddedFont>
    <p:embeddedFont>
      <p:font typeface="Roboto" panose="02000000000000000000" pitchFamily="2" charset="0"/>
      <p:regular r:id="rId116"/>
      <p:bold r:id="rId117"/>
      <p:italic r:id="rId118"/>
      <p:boldItalic r:id="rId119"/>
    </p:embeddedFont>
    <p:embeddedFont>
      <p:font typeface="Tisa Offc Serif Pro" panose="02010504030101020102" pitchFamily="2" charset="0"/>
      <p:regular r:id="rId120"/>
      <p:bold r:id="rId121"/>
      <p:italic r:id="rId122"/>
      <p:boldItalic r:id="rId1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459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4" roundtripDataSignature="AMtx7mjFoM5a0W+Sr2B33lGFM2CWOBMY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F81E0-A675-4FE5-991E-337CBA76A4CD}">
  <a:tblStyle styleId="{BDBF81E0-A675-4FE5-991E-337CBA76A4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46" y="82"/>
      </p:cViewPr>
      <p:guideLst>
        <p:guide orient="horz" pos="2109"/>
        <p:guide pos="4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117" Type="http://schemas.openxmlformats.org/officeDocument/2006/relationships/font" Target="fonts/font26.fntdata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12" Type="http://schemas.openxmlformats.org/officeDocument/2006/relationships/font" Target="fonts/font21.fntdata"/><Relationship Id="rId16" Type="http://schemas.openxmlformats.org/officeDocument/2006/relationships/slide" Target="slides/slide2.xml"/><Relationship Id="rId107" Type="http://schemas.openxmlformats.org/officeDocument/2006/relationships/font" Target="fonts/font16.fntdata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font" Target="fonts/font11.fntdata"/><Relationship Id="rId123" Type="http://schemas.openxmlformats.org/officeDocument/2006/relationships/font" Target="fonts/font32.fntdata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6.xml"/><Relationship Id="rId95" Type="http://schemas.openxmlformats.org/officeDocument/2006/relationships/font" Target="fonts/font4.fntdata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113" Type="http://schemas.openxmlformats.org/officeDocument/2006/relationships/font" Target="fonts/font22.fntdata"/><Relationship Id="rId118" Type="http://schemas.openxmlformats.org/officeDocument/2006/relationships/font" Target="fonts/font27.fntdata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59" Type="http://schemas.openxmlformats.org/officeDocument/2006/relationships/slide" Target="slides/slide45.xml"/><Relationship Id="rId103" Type="http://schemas.openxmlformats.org/officeDocument/2006/relationships/font" Target="fonts/font12.fntdata"/><Relationship Id="rId108" Type="http://schemas.openxmlformats.org/officeDocument/2006/relationships/font" Target="fonts/font17.fntdata"/><Relationship Id="rId124" Type="http://customschemas.google.com/relationships/presentationmetadata" Target="metadata"/><Relationship Id="rId54" Type="http://schemas.openxmlformats.org/officeDocument/2006/relationships/slide" Target="slides/slide40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49" Type="http://schemas.openxmlformats.org/officeDocument/2006/relationships/slide" Target="slides/slide35.xml"/><Relationship Id="rId114" Type="http://schemas.openxmlformats.org/officeDocument/2006/relationships/font" Target="fonts/font23.fntdata"/><Relationship Id="rId119" Type="http://schemas.openxmlformats.org/officeDocument/2006/relationships/font" Target="fonts/font28.fntdata"/><Relationship Id="rId44" Type="http://schemas.openxmlformats.org/officeDocument/2006/relationships/slide" Target="slides/slide30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font" Target="fonts/font18.fntdata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font" Target="fonts/font6.fntdata"/><Relationship Id="rId104" Type="http://schemas.openxmlformats.org/officeDocument/2006/relationships/font" Target="fonts/font13.fntdata"/><Relationship Id="rId120" Type="http://schemas.openxmlformats.org/officeDocument/2006/relationships/font" Target="fonts/font29.fntdata"/><Relationship Id="rId12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font" Target="fonts/font19.fntdata"/><Relationship Id="rId115" Type="http://schemas.openxmlformats.org/officeDocument/2006/relationships/font" Target="fonts/font24.fntdata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font" Target="fonts/font9.fntdata"/><Relationship Id="rId105" Type="http://schemas.openxmlformats.org/officeDocument/2006/relationships/font" Target="fonts/font14.fntdata"/><Relationship Id="rId12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font" Target="fonts/font2.fntdata"/><Relationship Id="rId98" Type="http://schemas.openxmlformats.org/officeDocument/2006/relationships/font" Target="fonts/font7.fntdata"/><Relationship Id="rId121" Type="http://schemas.openxmlformats.org/officeDocument/2006/relationships/font" Target="fonts/font30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1.xml"/><Relationship Id="rId46" Type="http://schemas.openxmlformats.org/officeDocument/2006/relationships/slide" Target="slides/slide32.xml"/><Relationship Id="rId67" Type="http://schemas.openxmlformats.org/officeDocument/2006/relationships/slide" Target="slides/slide53.xml"/><Relationship Id="rId116" Type="http://schemas.openxmlformats.org/officeDocument/2006/relationships/font" Target="fonts/font25.fntdata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62" Type="http://schemas.openxmlformats.org/officeDocument/2006/relationships/slide" Target="slides/slide48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111" Type="http://schemas.openxmlformats.org/officeDocument/2006/relationships/font" Target="fonts/font20.fntdata"/><Relationship Id="rId15" Type="http://schemas.openxmlformats.org/officeDocument/2006/relationships/slide" Target="slides/slide1.xml"/><Relationship Id="rId36" Type="http://schemas.openxmlformats.org/officeDocument/2006/relationships/slide" Target="slides/slide22.xml"/><Relationship Id="rId57" Type="http://schemas.openxmlformats.org/officeDocument/2006/relationships/slide" Target="slides/slide43.xml"/><Relationship Id="rId106" Type="http://schemas.openxmlformats.org/officeDocument/2006/relationships/font" Target="fonts/font15.fntdata"/><Relationship Id="rId12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52" Type="http://schemas.openxmlformats.org/officeDocument/2006/relationships/slide" Target="slides/slide38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94" Type="http://schemas.openxmlformats.org/officeDocument/2006/relationships/font" Target="fonts/font3.fntdata"/><Relationship Id="rId99" Type="http://schemas.openxmlformats.org/officeDocument/2006/relationships/font" Target="fonts/font8.fntdata"/><Relationship Id="rId101" Type="http://schemas.openxmlformats.org/officeDocument/2006/relationships/font" Target="fonts/font10.fntdata"/><Relationship Id="rId122" Type="http://schemas.openxmlformats.org/officeDocument/2006/relationships/font" Target="fonts/font3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000120cb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000120cb56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2000120cb56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6db02d0b3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16db02d0b30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g16db02d0b30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9" name="Google Shape;4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7" name="Google Shape;52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34" name="Google Shape;534;p36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3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43" name="Google Shape;543;p37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p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52" name="Google Shape;552;p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6db02d0b3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g16db02d0b30_0_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61" name="Google Shape;561;g16db02d0b30_0_10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g16db02d0b30_0_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4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2 action points.</a:t>
            </a:r>
            <a:endParaRPr/>
          </a:p>
        </p:txBody>
      </p:sp>
      <p:sp>
        <p:nvSpPr>
          <p:cNvPr id="570" name="Google Shape;570;p40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8" name="Google Shape;57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5" name="Google Shape;59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1" name="Google Shape;60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4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The chair was decided on Sept. 8.</a:t>
            </a:r>
            <a:endParaRPr/>
          </a:p>
        </p:txBody>
      </p:sp>
      <p:sp>
        <p:nvSpPr>
          <p:cNvPr id="608" name="Google Shape;608;p4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Administrative review schedule. 10 positions are possible for review this year, 2022-2023. </a:t>
            </a:r>
            <a:endParaRPr/>
          </a:p>
        </p:txBody>
      </p:sp>
      <p:sp>
        <p:nvSpPr>
          <p:cNvPr id="615" name="Google Shape;615;p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" name="Google Shape;623;p4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The committee discussed this referral and agreed to it.</a:t>
            </a:r>
            <a:endParaRPr/>
          </a:p>
        </p:txBody>
      </p:sp>
      <p:sp>
        <p:nvSpPr>
          <p:cNvPr id="624" name="Google Shape;624;p4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5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The committee discussed and decided the review and not for review lists</a:t>
            </a:r>
            <a:endParaRPr/>
          </a:p>
        </p:txBody>
      </p:sp>
      <p:sp>
        <p:nvSpPr>
          <p:cNvPr id="631" name="Google Shape;631;p5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5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38" name="Google Shape;638;p5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5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Tentative review schedule.</a:t>
            </a:r>
            <a:endParaRPr/>
          </a:p>
        </p:txBody>
      </p:sp>
      <p:sp>
        <p:nvSpPr>
          <p:cNvPr id="646" name="Google Shape;646;p5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3" name="Google Shape;65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6db02d0b3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g16db02d0b30_0_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60" name="Google Shape;660;g16db02d0b30_0_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9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9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9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0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4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9" name="Google Shape;959;p4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0"/>
          <p:cNvSpPr txBox="1">
            <a:spLocks noGrp="1"/>
          </p:cNvSpPr>
          <p:nvPr>
            <p:ph type="body" idx="1"/>
          </p:nvPr>
        </p:nvSpPr>
        <p:spPr>
          <a:xfrm>
            <a:off x="895676" y="1894009"/>
            <a:ext cx="92964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B49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92076" y="5522384"/>
            <a:ext cx="1799288" cy="10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403" y="-202684"/>
            <a:ext cx="12456737" cy="4671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6"/>
          <p:cNvSpPr txBox="1">
            <a:spLocks noGrp="1"/>
          </p:cNvSpPr>
          <p:nvPr>
            <p:ph type="body" idx="1"/>
          </p:nvPr>
        </p:nvSpPr>
        <p:spPr>
          <a:xfrm>
            <a:off x="879073" y="1736727"/>
            <a:ext cx="10928280" cy="370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  <a:defRPr sz="32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1800"/>
              <a:buFont typeface="Merriweather Sans"/>
              <a:buChar char="&gt;"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509E2F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509E2F"/>
              </a:buClr>
              <a:buSzPts val="1400"/>
              <a:buFont typeface="Merriweather Sans"/>
              <a:buChar char="&gt;"/>
              <a:defRPr sz="1867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106" descr="SquGrid_36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51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6"/>
          <p:cNvSpPr txBox="1">
            <a:spLocks noGrp="1"/>
          </p:cNvSpPr>
          <p:nvPr>
            <p:ph type="body" idx="2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Google Shape;59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9712" y="5522978"/>
            <a:ext cx="1347216" cy="108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9"/>
          <p:cNvSpPr txBox="1">
            <a:spLocks noGrp="1"/>
          </p:cNvSpPr>
          <p:nvPr>
            <p:ph type="body" idx="1"/>
          </p:nvPr>
        </p:nvSpPr>
        <p:spPr>
          <a:xfrm>
            <a:off x="895676" y="2046061"/>
            <a:ext cx="9296400" cy="389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509E2F"/>
              </a:buClr>
              <a:buSzPts val="5000"/>
              <a:buFont typeface="Arial"/>
              <a:buNone/>
              <a:defRPr sz="6667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" name="Google Shape;62;p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9712" y="5522978"/>
            <a:ext cx="1347216" cy="108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9" descr="SquGrid_36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100"/>
            <a:ext cx="121920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0"/>
          <p:cNvSpPr txBox="1">
            <a:spLocks noGrp="1"/>
          </p:cNvSpPr>
          <p:nvPr>
            <p:ph type="body" idx="1"/>
          </p:nvPr>
        </p:nvSpPr>
        <p:spPr>
          <a:xfrm>
            <a:off x="877824" y="2320242"/>
            <a:ext cx="10929485" cy="31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  <a:defRPr sz="32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1800"/>
              <a:buFont typeface="Merriweather Sans"/>
              <a:buChar char="&gt;"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509E2F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509E2F"/>
              </a:buClr>
              <a:buSzPts val="1400"/>
              <a:buFont typeface="Merriweather Sans"/>
              <a:buChar char="&gt;"/>
              <a:defRPr sz="1867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0"/>
          <p:cNvSpPr txBox="1">
            <a:spLocks noGrp="1"/>
          </p:cNvSpPr>
          <p:nvPr>
            <p:ph type="body" idx="2"/>
          </p:nvPr>
        </p:nvSpPr>
        <p:spPr>
          <a:xfrm>
            <a:off x="895676" y="1730669"/>
            <a:ext cx="10912883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Google Shape;67;p130" descr="SquGrid_36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51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0"/>
          <p:cNvSpPr txBox="1">
            <a:spLocks noGrp="1"/>
          </p:cNvSpPr>
          <p:nvPr>
            <p:ph type="body" idx="3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Google Shape;69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9712" y="5522978"/>
            <a:ext cx="1347216" cy="108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1"/>
          <p:cNvSpPr>
            <a:spLocks noGrp="1"/>
          </p:cNvSpPr>
          <p:nvPr>
            <p:ph type="chart" idx="2"/>
          </p:nvPr>
        </p:nvSpPr>
        <p:spPr>
          <a:xfrm>
            <a:off x="1022355" y="1736727"/>
            <a:ext cx="10695516" cy="3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131" descr="SquGrid_36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51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1"/>
          <p:cNvSpPr txBox="1">
            <a:spLocks noGrp="1"/>
          </p:cNvSpPr>
          <p:nvPr>
            <p:ph type="body" idx="1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9712" y="5522978"/>
            <a:ext cx="1347216" cy="108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8"/>
          <p:cNvSpPr txBox="1">
            <a:spLocks noGrp="1"/>
          </p:cNvSpPr>
          <p:nvPr>
            <p:ph type="body" idx="1"/>
          </p:nvPr>
        </p:nvSpPr>
        <p:spPr>
          <a:xfrm>
            <a:off x="681054" y="3586334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09E2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09E2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09E2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8"/>
          <p:cNvSpPr txBox="1">
            <a:spLocks noGrp="1"/>
          </p:cNvSpPr>
          <p:nvPr>
            <p:ph type="body" idx="2"/>
          </p:nvPr>
        </p:nvSpPr>
        <p:spPr>
          <a:xfrm>
            <a:off x="681053" y="2996761"/>
            <a:ext cx="10912883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8"/>
          <p:cNvSpPr txBox="1">
            <a:spLocks noGrp="1"/>
          </p:cNvSpPr>
          <p:nvPr>
            <p:ph type="body" idx="3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Two Column">
  <p:cSld name="Title Slide_Two Colum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0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0"/>
          <p:cNvSpPr txBox="1">
            <a:spLocks noGrp="1"/>
          </p:cNvSpPr>
          <p:nvPr>
            <p:ph type="subTitle" idx="1"/>
          </p:nvPr>
        </p:nvSpPr>
        <p:spPr>
          <a:xfrm>
            <a:off x="462845" y="877045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b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10"/>
          <p:cNvSpPr txBox="1">
            <a:spLocks noGrp="1"/>
          </p:cNvSpPr>
          <p:nvPr>
            <p:ph type="body" idx="2"/>
          </p:nvPr>
        </p:nvSpPr>
        <p:spPr>
          <a:xfrm>
            <a:off x="6342253" y="1564217"/>
            <a:ext cx="5486400" cy="405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91" name="Google Shape;91;p110"/>
          <p:cNvSpPr txBox="1">
            <a:spLocks noGrp="1"/>
          </p:cNvSpPr>
          <p:nvPr>
            <p:ph type="body" idx="3"/>
          </p:nvPr>
        </p:nvSpPr>
        <p:spPr>
          <a:xfrm>
            <a:off x="463551" y="1564217"/>
            <a:ext cx="5486400" cy="405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132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33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3"/>
              <a:buFont typeface="Cambria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3 Column">
  <p:cSld name="1_Title Slide_3 Colum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2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2"/>
          <p:cNvSpPr txBox="1">
            <a:spLocks noGrp="1"/>
          </p:cNvSpPr>
          <p:nvPr>
            <p:ph type="subTitle" idx="1"/>
          </p:nvPr>
        </p:nvSpPr>
        <p:spPr>
          <a:xfrm>
            <a:off x="462845" y="877045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b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32"/>
          <p:cNvSpPr txBox="1">
            <a:spLocks noGrp="1"/>
          </p:cNvSpPr>
          <p:nvPr>
            <p:ph type="body" idx="2"/>
          </p:nvPr>
        </p:nvSpPr>
        <p:spPr>
          <a:xfrm>
            <a:off x="462845" y="1569157"/>
            <a:ext cx="3547872" cy="405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96" name="Google Shape;96;p132"/>
          <p:cNvSpPr txBox="1">
            <a:spLocks noGrp="1"/>
          </p:cNvSpPr>
          <p:nvPr>
            <p:ph type="body" idx="3"/>
          </p:nvPr>
        </p:nvSpPr>
        <p:spPr>
          <a:xfrm>
            <a:off x="4327740" y="1569154"/>
            <a:ext cx="3547872" cy="405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97" name="Google Shape;97;p132"/>
          <p:cNvSpPr txBox="1">
            <a:spLocks noGrp="1"/>
          </p:cNvSpPr>
          <p:nvPr>
            <p:ph type="body" idx="4"/>
          </p:nvPr>
        </p:nvSpPr>
        <p:spPr>
          <a:xfrm>
            <a:off x="8192635" y="1569153"/>
            <a:ext cx="3547872" cy="405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Table_with Photo">
  <p:cSld name="1_Title Slide_Table_with Phot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3"/>
          <p:cNvSpPr>
            <a:spLocks noGrp="1"/>
          </p:cNvSpPr>
          <p:nvPr>
            <p:ph type="tbl" idx="2"/>
          </p:nvPr>
        </p:nvSpPr>
        <p:spPr>
          <a:xfrm>
            <a:off x="463551" y="1557867"/>
            <a:ext cx="5486400" cy="405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0" name="Google Shape;100;p133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3"/>
          <p:cNvSpPr txBox="1">
            <a:spLocks noGrp="1"/>
          </p:cNvSpPr>
          <p:nvPr>
            <p:ph type="subTitle" idx="1"/>
          </p:nvPr>
        </p:nvSpPr>
        <p:spPr>
          <a:xfrm>
            <a:off x="462845" y="886010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b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33"/>
          <p:cNvSpPr txBox="1">
            <a:spLocks noGrp="1"/>
          </p:cNvSpPr>
          <p:nvPr>
            <p:ph type="body" idx="3"/>
          </p:nvPr>
        </p:nvSpPr>
        <p:spPr>
          <a:xfrm>
            <a:off x="6254105" y="1564594"/>
            <a:ext cx="5486400" cy="405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Three Column">
  <p:cSld name="1_Title Slide_Three Colum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4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4"/>
          <p:cNvSpPr txBox="1">
            <a:spLocks noGrp="1"/>
          </p:cNvSpPr>
          <p:nvPr>
            <p:ph type="subTitle" idx="1"/>
          </p:nvPr>
        </p:nvSpPr>
        <p:spPr>
          <a:xfrm>
            <a:off x="462845" y="886010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b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134"/>
          <p:cNvSpPr txBox="1">
            <a:spLocks noGrp="1"/>
          </p:cNvSpPr>
          <p:nvPr>
            <p:ph type="body" idx="2"/>
          </p:nvPr>
        </p:nvSpPr>
        <p:spPr>
          <a:xfrm>
            <a:off x="462844" y="5039931"/>
            <a:ext cx="2868168" cy="93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64045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NTR"/>
              <a:buChar char="​"/>
              <a:defRPr sz="2133"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3695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ts val="1706"/>
              <a:buFont typeface="Cambria"/>
              <a:buChar char="•"/>
              <a:defRPr sz="2133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B49"/>
              </a:buClr>
              <a:buSzPts val="1867"/>
              <a:buFont typeface="NTR"/>
              <a:buChar char="▸"/>
              <a:defRPr/>
            </a:lvl3pPr>
            <a:lvl4pPr marL="1828800" marR="0" lvl="3" indent="-31496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E87722"/>
              </a:buClr>
              <a:buSzPts val="1360"/>
              <a:buFont typeface="Merriweather Sans"/>
              <a:buChar char="▪"/>
              <a:defRPr/>
            </a:lvl4pPr>
            <a:lvl5pPr marL="2286000" marR="0" lvl="4" indent="-3640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NTR"/>
              <a:buChar char="​"/>
              <a:defRPr/>
            </a:lvl5pPr>
            <a:lvl6pPr marL="2743200" marR="0" lvl="5" indent="-3132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NTR"/>
              <a:buChar char="​"/>
              <a:defRPr/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CCD3"/>
              </a:buClr>
              <a:buSzPts val="1333"/>
              <a:buFont typeface="Cambria"/>
              <a:buNone/>
              <a:defRPr/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Pts val="1067"/>
              <a:buFont typeface="Cambria"/>
              <a:buNone/>
              <a:defRPr/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​"/>
              <a:defRPr/>
            </a:lvl9pPr>
          </a:lstStyle>
          <a:p>
            <a:endParaRPr/>
          </a:p>
        </p:txBody>
      </p:sp>
      <p:sp>
        <p:nvSpPr>
          <p:cNvPr id="107" name="Google Shape;107;p134"/>
          <p:cNvSpPr txBox="1">
            <a:spLocks noGrp="1"/>
          </p:cNvSpPr>
          <p:nvPr>
            <p:ph type="body" idx="3"/>
          </p:nvPr>
        </p:nvSpPr>
        <p:spPr>
          <a:xfrm>
            <a:off x="4140144" y="5039931"/>
            <a:ext cx="2868168" cy="93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64045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NTR"/>
              <a:buChar char="​"/>
              <a:defRPr sz="2133"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3695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ts val="1706"/>
              <a:buFont typeface="Cambria"/>
              <a:buChar char="•"/>
              <a:defRPr sz="2133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B49"/>
              </a:buClr>
              <a:buSzPts val="1867"/>
              <a:buFont typeface="NTR"/>
              <a:buChar char="▸"/>
              <a:defRPr/>
            </a:lvl3pPr>
            <a:lvl4pPr marL="1828800" marR="0" lvl="3" indent="-31496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E87722"/>
              </a:buClr>
              <a:buSzPts val="1360"/>
              <a:buFont typeface="Merriweather Sans"/>
              <a:buChar char="▪"/>
              <a:defRPr/>
            </a:lvl4pPr>
            <a:lvl5pPr marL="2286000" marR="0" lvl="4" indent="-3640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NTR"/>
              <a:buChar char="​"/>
              <a:defRPr/>
            </a:lvl5pPr>
            <a:lvl6pPr marL="2743200" marR="0" lvl="5" indent="-3132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NTR"/>
              <a:buChar char="​"/>
              <a:defRPr/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CCD3"/>
              </a:buClr>
              <a:buSzPts val="1333"/>
              <a:buFont typeface="Cambria"/>
              <a:buNone/>
              <a:defRPr/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Pts val="1067"/>
              <a:buFont typeface="Cambria"/>
              <a:buNone/>
              <a:defRPr/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​"/>
              <a:defRPr/>
            </a:lvl9pPr>
          </a:lstStyle>
          <a:p>
            <a:endParaRPr/>
          </a:p>
        </p:txBody>
      </p:sp>
      <p:sp>
        <p:nvSpPr>
          <p:cNvPr id="108" name="Google Shape;108;p134"/>
          <p:cNvSpPr txBox="1">
            <a:spLocks noGrp="1"/>
          </p:cNvSpPr>
          <p:nvPr>
            <p:ph type="body" idx="4"/>
          </p:nvPr>
        </p:nvSpPr>
        <p:spPr>
          <a:xfrm>
            <a:off x="7799832" y="5039931"/>
            <a:ext cx="2868168" cy="93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64045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NTR"/>
              <a:buChar char="​"/>
              <a:defRPr sz="2133"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3695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ts val="1706"/>
              <a:buFont typeface="Cambria"/>
              <a:buChar char="•"/>
              <a:defRPr sz="2133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B49"/>
              </a:buClr>
              <a:buSzPts val="1867"/>
              <a:buFont typeface="NTR"/>
              <a:buChar char="▸"/>
              <a:defRPr/>
            </a:lvl3pPr>
            <a:lvl4pPr marL="1828800" marR="0" lvl="3" indent="-31496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E87722"/>
              </a:buClr>
              <a:buSzPts val="1360"/>
              <a:buFont typeface="Merriweather Sans"/>
              <a:buChar char="▪"/>
              <a:defRPr/>
            </a:lvl4pPr>
            <a:lvl5pPr marL="2286000" marR="0" lvl="4" indent="-3640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NTR"/>
              <a:buChar char="​"/>
              <a:defRPr/>
            </a:lvl5pPr>
            <a:lvl6pPr marL="2743200" marR="0" lvl="5" indent="-3132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NTR"/>
              <a:buChar char="​"/>
              <a:defRPr/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CCD3"/>
              </a:buClr>
              <a:buSzPts val="1333"/>
              <a:buFont typeface="Cambria"/>
              <a:buNone/>
              <a:defRPr/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Pts val="1067"/>
              <a:buFont typeface="Cambria"/>
              <a:buNone/>
              <a:defRPr/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​"/>
              <a:defRPr/>
            </a:lvl9pPr>
          </a:lstStyle>
          <a:p>
            <a:endParaRPr/>
          </a:p>
        </p:txBody>
      </p:sp>
      <p:sp>
        <p:nvSpPr>
          <p:cNvPr id="109" name="Google Shape;109;p134"/>
          <p:cNvSpPr>
            <a:spLocks noGrp="1"/>
          </p:cNvSpPr>
          <p:nvPr>
            <p:ph type="pic" idx="5"/>
          </p:nvPr>
        </p:nvSpPr>
        <p:spPr>
          <a:xfrm>
            <a:off x="462845" y="1869018"/>
            <a:ext cx="2868084" cy="2990849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34"/>
          <p:cNvSpPr>
            <a:spLocks noGrp="1"/>
          </p:cNvSpPr>
          <p:nvPr>
            <p:ph type="pic" idx="6"/>
          </p:nvPr>
        </p:nvSpPr>
        <p:spPr>
          <a:xfrm>
            <a:off x="4122365" y="1869018"/>
            <a:ext cx="2868084" cy="2990849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34"/>
          <p:cNvSpPr>
            <a:spLocks noGrp="1"/>
          </p:cNvSpPr>
          <p:nvPr>
            <p:ph type="pic" idx="7"/>
          </p:nvPr>
        </p:nvSpPr>
        <p:spPr>
          <a:xfrm>
            <a:off x="7799917" y="1869018"/>
            <a:ext cx="2868084" cy="29908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_Leadership-7">
  <p:cSld name="2_Title Slide_Leadership-7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5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5"/>
          <p:cNvSpPr txBox="1">
            <a:spLocks noGrp="1"/>
          </p:cNvSpPr>
          <p:nvPr>
            <p:ph type="subTitle" idx="1"/>
          </p:nvPr>
        </p:nvSpPr>
        <p:spPr>
          <a:xfrm>
            <a:off x="462845" y="886010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b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35"/>
          <p:cNvSpPr>
            <a:spLocks noGrp="1"/>
          </p:cNvSpPr>
          <p:nvPr>
            <p:ph type="pic" idx="2"/>
          </p:nvPr>
        </p:nvSpPr>
        <p:spPr>
          <a:xfrm>
            <a:off x="433781" y="1869017"/>
            <a:ext cx="1341120" cy="170688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35"/>
          <p:cNvSpPr>
            <a:spLocks noGrp="1"/>
          </p:cNvSpPr>
          <p:nvPr>
            <p:ph type="pic" idx="3"/>
          </p:nvPr>
        </p:nvSpPr>
        <p:spPr>
          <a:xfrm>
            <a:off x="2029388" y="1869017"/>
            <a:ext cx="1341120" cy="170688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35"/>
          <p:cNvSpPr>
            <a:spLocks noGrp="1"/>
          </p:cNvSpPr>
          <p:nvPr>
            <p:ph type="pic" idx="4"/>
          </p:nvPr>
        </p:nvSpPr>
        <p:spPr>
          <a:xfrm>
            <a:off x="3624995" y="1869017"/>
            <a:ext cx="1341120" cy="170688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35"/>
          <p:cNvSpPr>
            <a:spLocks noGrp="1"/>
          </p:cNvSpPr>
          <p:nvPr>
            <p:ph type="pic" idx="5"/>
          </p:nvPr>
        </p:nvSpPr>
        <p:spPr>
          <a:xfrm>
            <a:off x="5220601" y="1869017"/>
            <a:ext cx="1341120" cy="170688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35"/>
          <p:cNvSpPr>
            <a:spLocks noGrp="1"/>
          </p:cNvSpPr>
          <p:nvPr>
            <p:ph type="pic" idx="6"/>
          </p:nvPr>
        </p:nvSpPr>
        <p:spPr>
          <a:xfrm>
            <a:off x="6856216" y="1869017"/>
            <a:ext cx="1341120" cy="170688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35"/>
          <p:cNvSpPr>
            <a:spLocks noGrp="1"/>
          </p:cNvSpPr>
          <p:nvPr>
            <p:ph type="pic" idx="7"/>
          </p:nvPr>
        </p:nvSpPr>
        <p:spPr>
          <a:xfrm>
            <a:off x="8451823" y="1869017"/>
            <a:ext cx="1341120" cy="170688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35"/>
          <p:cNvSpPr>
            <a:spLocks noGrp="1"/>
          </p:cNvSpPr>
          <p:nvPr>
            <p:ph type="pic" idx="8"/>
          </p:nvPr>
        </p:nvSpPr>
        <p:spPr>
          <a:xfrm>
            <a:off x="10047429" y="1869017"/>
            <a:ext cx="1341120" cy="170688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135"/>
          <p:cNvSpPr txBox="1">
            <a:spLocks noGrp="1"/>
          </p:cNvSpPr>
          <p:nvPr>
            <p:ph type="body" idx="9"/>
          </p:nvPr>
        </p:nvSpPr>
        <p:spPr>
          <a:xfrm>
            <a:off x="433782" y="3717532"/>
            <a:ext cx="1370183" cy="211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3" name="Google Shape;123;p135"/>
          <p:cNvSpPr txBox="1">
            <a:spLocks noGrp="1"/>
          </p:cNvSpPr>
          <p:nvPr>
            <p:ph type="body" idx="13"/>
          </p:nvPr>
        </p:nvSpPr>
        <p:spPr>
          <a:xfrm>
            <a:off x="2029389" y="3717532"/>
            <a:ext cx="1370183" cy="211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4" name="Google Shape;124;p135"/>
          <p:cNvSpPr txBox="1">
            <a:spLocks noGrp="1"/>
          </p:cNvSpPr>
          <p:nvPr>
            <p:ph type="body" idx="14"/>
          </p:nvPr>
        </p:nvSpPr>
        <p:spPr>
          <a:xfrm>
            <a:off x="3624995" y="3717532"/>
            <a:ext cx="1370183" cy="211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5" name="Google Shape;125;p135"/>
          <p:cNvSpPr txBox="1">
            <a:spLocks noGrp="1"/>
          </p:cNvSpPr>
          <p:nvPr>
            <p:ph type="body" idx="15"/>
          </p:nvPr>
        </p:nvSpPr>
        <p:spPr>
          <a:xfrm>
            <a:off x="5220602" y="3717532"/>
            <a:ext cx="1370183" cy="211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6" name="Google Shape;126;p135"/>
          <p:cNvSpPr txBox="1">
            <a:spLocks noGrp="1"/>
          </p:cNvSpPr>
          <p:nvPr>
            <p:ph type="body" idx="16"/>
          </p:nvPr>
        </p:nvSpPr>
        <p:spPr>
          <a:xfrm>
            <a:off x="6856217" y="3717532"/>
            <a:ext cx="1370183" cy="211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7" name="Google Shape;127;p135"/>
          <p:cNvSpPr txBox="1">
            <a:spLocks noGrp="1"/>
          </p:cNvSpPr>
          <p:nvPr>
            <p:ph type="body" idx="17"/>
          </p:nvPr>
        </p:nvSpPr>
        <p:spPr>
          <a:xfrm>
            <a:off x="8451823" y="3717532"/>
            <a:ext cx="1370183" cy="211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8" name="Google Shape;128;p135"/>
          <p:cNvSpPr txBox="1">
            <a:spLocks noGrp="1"/>
          </p:cNvSpPr>
          <p:nvPr>
            <p:ph type="body" idx="18"/>
          </p:nvPr>
        </p:nvSpPr>
        <p:spPr>
          <a:xfrm>
            <a:off x="10047430" y="3717532"/>
            <a:ext cx="1370183" cy="211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2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9E2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09E2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9E2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02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0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_Four Column">
  <p:cSld name="2_Title Slide_Four Colum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6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6"/>
          <p:cNvSpPr txBox="1">
            <a:spLocks noGrp="1"/>
          </p:cNvSpPr>
          <p:nvPr>
            <p:ph type="subTitle" idx="1"/>
          </p:nvPr>
        </p:nvSpPr>
        <p:spPr>
          <a:xfrm>
            <a:off x="462845" y="886010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b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36"/>
          <p:cNvSpPr txBox="1">
            <a:spLocks noGrp="1"/>
          </p:cNvSpPr>
          <p:nvPr>
            <p:ph type="body" idx="2"/>
          </p:nvPr>
        </p:nvSpPr>
        <p:spPr>
          <a:xfrm>
            <a:off x="463552" y="1869019"/>
            <a:ext cx="10469033" cy="36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33" name="Google Shape;133;p136"/>
          <p:cNvSpPr txBox="1">
            <a:spLocks noGrp="1"/>
          </p:cNvSpPr>
          <p:nvPr>
            <p:ph type="body" idx="3"/>
          </p:nvPr>
        </p:nvSpPr>
        <p:spPr>
          <a:xfrm>
            <a:off x="463549" y="2516717"/>
            <a:ext cx="2596896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34" name="Google Shape;134;p136"/>
          <p:cNvSpPr txBox="1">
            <a:spLocks noGrp="1"/>
          </p:cNvSpPr>
          <p:nvPr>
            <p:ph type="body" idx="4"/>
          </p:nvPr>
        </p:nvSpPr>
        <p:spPr>
          <a:xfrm>
            <a:off x="462844" y="4905191"/>
            <a:ext cx="2596896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35" name="Google Shape;135;p136"/>
          <p:cNvSpPr txBox="1">
            <a:spLocks noGrp="1"/>
          </p:cNvSpPr>
          <p:nvPr>
            <p:ph type="body" idx="5"/>
          </p:nvPr>
        </p:nvSpPr>
        <p:spPr>
          <a:xfrm>
            <a:off x="3338613" y="2516717"/>
            <a:ext cx="2596896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36" name="Google Shape;136;p136"/>
          <p:cNvSpPr txBox="1">
            <a:spLocks noGrp="1"/>
          </p:cNvSpPr>
          <p:nvPr>
            <p:ph type="body" idx="6"/>
          </p:nvPr>
        </p:nvSpPr>
        <p:spPr>
          <a:xfrm>
            <a:off x="3337908" y="4905191"/>
            <a:ext cx="2596896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37" name="Google Shape;137;p136"/>
          <p:cNvSpPr txBox="1">
            <a:spLocks noGrp="1"/>
          </p:cNvSpPr>
          <p:nvPr>
            <p:ph type="body" idx="7"/>
          </p:nvPr>
        </p:nvSpPr>
        <p:spPr>
          <a:xfrm>
            <a:off x="6257199" y="2516717"/>
            <a:ext cx="2596896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38" name="Google Shape;138;p136"/>
          <p:cNvSpPr txBox="1">
            <a:spLocks noGrp="1"/>
          </p:cNvSpPr>
          <p:nvPr>
            <p:ph type="body" idx="8"/>
          </p:nvPr>
        </p:nvSpPr>
        <p:spPr>
          <a:xfrm>
            <a:off x="6256493" y="4905191"/>
            <a:ext cx="2596896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39" name="Google Shape;139;p136"/>
          <p:cNvSpPr txBox="1">
            <a:spLocks noGrp="1"/>
          </p:cNvSpPr>
          <p:nvPr>
            <p:ph type="body" idx="9"/>
          </p:nvPr>
        </p:nvSpPr>
        <p:spPr>
          <a:xfrm>
            <a:off x="9175079" y="2516717"/>
            <a:ext cx="2596896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40" name="Google Shape;140;p136"/>
          <p:cNvSpPr txBox="1">
            <a:spLocks noGrp="1"/>
          </p:cNvSpPr>
          <p:nvPr>
            <p:ph type="body" idx="13"/>
          </p:nvPr>
        </p:nvSpPr>
        <p:spPr>
          <a:xfrm>
            <a:off x="9174373" y="4905191"/>
            <a:ext cx="2596896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​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25755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​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Single Column">
  <p:cSld name="1_Title Slide_Single Colum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7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7"/>
          <p:cNvSpPr txBox="1">
            <a:spLocks noGrp="1"/>
          </p:cNvSpPr>
          <p:nvPr>
            <p:ph type="subTitle" idx="1"/>
          </p:nvPr>
        </p:nvSpPr>
        <p:spPr>
          <a:xfrm>
            <a:off x="462845" y="877045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b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37"/>
          <p:cNvSpPr txBox="1">
            <a:spLocks noGrp="1"/>
          </p:cNvSpPr>
          <p:nvPr>
            <p:ph type="body" idx="2"/>
          </p:nvPr>
        </p:nvSpPr>
        <p:spPr>
          <a:xfrm>
            <a:off x="462845" y="1557867"/>
            <a:ext cx="11264900" cy="405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64045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NTR"/>
              <a:buChar char="​"/>
              <a:defRPr/>
            </a:lvl1pPr>
            <a:lvl2pPr marL="914400" marR="0" lvl="1" indent="-33695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ts val="1706"/>
              <a:buFont typeface="Cambria"/>
              <a:buChar char="•"/>
              <a:defRPr/>
            </a:lvl2pPr>
            <a:lvl3pPr marL="1371600" marR="0" lvl="2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B49"/>
              </a:buClr>
              <a:buSzPts val="1867"/>
              <a:buFont typeface="NTR"/>
              <a:buChar char="▸"/>
              <a:defRPr/>
            </a:lvl3pPr>
            <a:lvl4pPr marL="1828800" marR="0" lvl="3" indent="-31496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E87722"/>
              </a:buClr>
              <a:buSzPts val="1360"/>
              <a:buFont typeface="Merriweather Sans"/>
              <a:buChar char="▪"/>
              <a:defRPr/>
            </a:lvl4pPr>
            <a:lvl5pPr marL="2286000" marR="0" lvl="4" indent="-3640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NTR"/>
              <a:buChar char="​"/>
              <a:defRPr/>
            </a:lvl5pPr>
            <a:lvl6pPr marL="2743200" marR="0" lvl="5" indent="-3132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NTR"/>
              <a:buChar char="​"/>
              <a:defRPr/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CCD3"/>
              </a:buClr>
              <a:buSzPts val="1333"/>
              <a:buFont typeface="Cambria"/>
              <a:buNone/>
              <a:defRPr/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Pts val="1067"/>
              <a:buFont typeface="Cambria"/>
              <a:buNone/>
              <a:defRPr/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_SmartArt">
  <p:cSld name="2_Title Slide_SmartAr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8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8"/>
          <p:cNvSpPr txBox="1">
            <a:spLocks noGrp="1"/>
          </p:cNvSpPr>
          <p:nvPr>
            <p:ph type="subTitle" idx="1"/>
          </p:nvPr>
        </p:nvSpPr>
        <p:spPr>
          <a:xfrm>
            <a:off x="462845" y="877045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b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mbria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38"/>
          <p:cNvSpPr>
            <a:spLocks noGrp="1"/>
          </p:cNvSpPr>
          <p:nvPr>
            <p:ph type="dgm" idx="2"/>
          </p:nvPr>
        </p:nvSpPr>
        <p:spPr>
          <a:xfrm>
            <a:off x="463550" y="1557866"/>
            <a:ext cx="11362689" cy="422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NTR"/>
              <a:buChar char="​"/>
              <a:defRPr sz="2133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ts val="1706"/>
              <a:buFont typeface="Cambria"/>
              <a:buChar char="•"/>
              <a:defRPr sz="2133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67"/>
              <a:buFont typeface="NTR"/>
              <a:buChar char="▸"/>
              <a:defRPr sz="1867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accent4"/>
              </a:buClr>
              <a:buSzPts val="1360"/>
              <a:buFont typeface="Merriweather Sans"/>
              <a:buChar char="▪"/>
              <a:defRPr sz="16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NTR"/>
              <a:buChar char="​"/>
              <a:defRPr sz="2133" b="0" i="1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NTR"/>
              <a:buChar char="​"/>
              <a:defRPr sz="1333" b="1" i="0" u="none" strike="noStrike" cap="none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333"/>
              <a:buFont typeface="Cambria"/>
              <a:buNone/>
              <a:defRPr sz="1333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67"/>
              <a:buFont typeface="Cambria"/>
              <a:buNone/>
              <a:defRPr sz="10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​"/>
              <a:defRPr sz="1400" b="0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139"/>
          <p:cNvCxnSpPr/>
          <p:nvPr/>
        </p:nvCxnSpPr>
        <p:spPr>
          <a:xfrm>
            <a:off x="831851" y="4562476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13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0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021711" cy="9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2"/>
          <p:cNvSpPr txBox="1">
            <a:spLocks noGrp="1"/>
          </p:cNvSpPr>
          <p:nvPr>
            <p:ph type="title"/>
          </p:nvPr>
        </p:nvSpPr>
        <p:spPr>
          <a:xfrm>
            <a:off x="548640" y="365126"/>
            <a:ext cx="10356427" cy="9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2"/>
          <p:cNvSpPr txBox="1">
            <a:spLocks noGrp="1"/>
          </p:cNvSpPr>
          <p:nvPr>
            <p:ph type="body" idx="1"/>
          </p:nvPr>
        </p:nvSpPr>
        <p:spPr>
          <a:xfrm>
            <a:off x="548640" y="1628149"/>
            <a:ext cx="54864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64045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NTR"/>
              <a:buChar char="​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3695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ts val="1706"/>
              <a:buFont typeface="Cambria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B49"/>
              </a:buClr>
              <a:buSzPts val="1867"/>
              <a:buFont typeface="NTR"/>
              <a:buChar char="▸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496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E87722"/>
              </a:buClr>
              <a:buSzPts val="1360"/>
              <a:buFont typeface="Merriweather Sans"/>
              <a:buChar char="▪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640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NTR"/>
              <a:buChar char="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32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NTR"/>
              <a:buChar char="​"/>
              <a:defRPr/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CCD3"/>
              </a:buClr>
              <a:buSzPts val="1333"/>
              <a:buFont typeface="Cambria"/>
              <a:buNone/>
              <a:defRPr/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Pts val="1067"/>
              <a:buFont typeface="Cambria"/>
              <a:buNone/>
              <a:defRPr/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​"/>
              <a:defRPr/>
            </a:lvl9pPr>
          </a:lstStyle>
          <a:p>
            <a:endParaRPr/>
          </a:p>
        </p:txBody>
      </p:sp>
      <p:sp>
        <p:nvSpPr>
          <p:cNvPr id="158" name="Google Shape;158;p142"/>
          <p:cNvSpPr txBox="1">
            <a:spLocks noGrp="1"/>
          </p:cNvSpPr>
          <p:nvPr>
            <p:ph type="body" idx="2"/>
          </p:nvPr>
        </p:nvSpPr>
        <p:spPr>
          <a:xfrm>
            <a:off x="6644640" y="1628148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64045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NTR"/>
              <a:buChar char="​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3695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ts val="1706"/>
              <a:buFont typeface="Cambria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B49"/>
              </a:buClr>
              <a:buSzPts val="1867"/>
              <a:buFont typeface="NTR"/>
              <a:buChar char="▸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496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E87722"/>
              </a:buClr>
              <a:buSzPts val="1360"/>
              <a:buFont typeface="Merriweather Sans"/>
              <a:buChar char="▪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640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NTR"/>
              <a:buChar char="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324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NTR"/>
              <a:buChar char="​"/>
              <a:defRPr/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CCD3"/>
              </a:buClr>
              <a:buSzPts val="1333"/>
              <a:buFont typeface="Cambria"/>
              <a:buNone/>
              <a:defRPr/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7722"/>
              </a:buClr>
              <a:buSzPts val="1067"/>
              <a:buFont typeface="Cambria"/>
              <a:buNone/>
              <a:defRPr/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1"/>
          <p:cNvSpPr txBox="1">
            <a:spLocks noGrp="1"/>
          </p:cNvSpPr>
          <p:nvPr>
            <p:ph type="body" idx="1"/>
          </p:nvPr>
        </p:nvSpPr>
        <p:spPr>
          <a:xfrm>
            <a:off x="681054" y="3586334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9E2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09E2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9E2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91"/>
          <p:cNvSpPr txBox="1">
            <a:spLocks noGrp="1"/>
          </p:cNvSpPr>
          <p:nvPr>
            <p:ph type="body" idx="2"/>
          </p:nvPr>
        </p:nvSpPr>
        <p:spPr>
          <a:xfrm>
            <a:off x="681053" y="2996761"/>
            <a:ext cx="10912883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91"/>
          <p:cNvSpPr txBox="1">
            <a:spLocks noGrp="1"/>
          </p:cNvSpPr>
          <p:nvPr>
            <p:ph type="body" idx="3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9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1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1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1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1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1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1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1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1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4"/>
          <p:cNvSpPr txBox="1">
            <a:spLocks noGrp="1"/>
          </p:cNvSpPr>
          <p:nvPr>
            <p:ph type="body" idx="1"/>
          </p:nvPr>
        </p:nvSpPr>
        <p:spPr>
          <a:xfrm>
            <a:off x="895676" y="1894009"/>
            <a:ext cx="92964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B49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9" name="Google Shape;239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92076" y="5522384"/>
            <a:ext cx="1799288" cy="10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403" y="-202684"/>
            <a:ext cx="12456737" cy="46712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3"/>
          <p:cNvSpPr txBox="1">
            <a:spLocks noGrp="1"/>
          </p:cNvSpPr>
          <p:nvPr>
            <p:ph type="body" idx="1"/>
          </p:nvPr>
        </p:nvSpPr>
        <p:spPr>
          <a:xfrm>
            <a:off x="895676" y="2046061"/>
            <a:ext cx="92964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9E2F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1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5"/>
          <p:cNvSpPr txBox="1">
            <a:spLocks noGrp="1"/>
          </p:cNvSpPr>
          <p:nvPr>
            <p:ph type="body" idx="1"/>
          </p:nvPr>
        </p:nvSpPr>
        <p:spPr>
          <a:xfrm>
            <a:off x="895676" y="2046061"/>
            <a:ext cx="92964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9E2F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4"/>
          <p:cNvSpPr txBox="1">
            <a:spLocks noGrp="1"/>
          </p:cNvSpPr>
          <p:nvPr>
            <p:ph type="body" idx="1"/>
          </p:nvPr>
        </p:nvSpPr>
        <p:spPr>
          <a:xfrm>
            <a:off x="681054" y="3586334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09E2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09E2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09E2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154"/>
          <p:cNvSpPr txBox="1">
            <a:spLocks noGrp="1"/>
          </p:cNvSpPr>
          <p:nvPr>
            <p:ph type="body" idx="2"/>
          </p:nvPr>
        </p:nvSpPr>
        <p:spPr>
          <a:xfrm>
            <a:off x="681053" y="2996761"/>
            <a:ext cx="10912883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154"/>
          <p:cNvSpPr txBox="1">
            <a:spLocks noGrp="1"/>
          </p:cNvSpPr>
          <p:nvPr>
            <p:ph type="body" idx="3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15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5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09E2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09E2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09E2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155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15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6"/>
          <p:cNvSpPr>
            <a:spLocks noGrp="1"/>
          </p:cNvSpPr>
          <p:nvPr>
            <p:ph type="chart" idx="2"/>
          </p:nvPr>
        </p:nvSpPr>
        <p:spPr>
          <a:xfrm>
            <a:off x="681054" y="3042960"/>
            <a:ext cx="10695516" cy="34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156"/>
          <p:cNvSpPr txBox="1">
            <a:spLocks noGrp="1"/>
          </p:cNvSpPr>
          <p:nvPr>
            <p:ph type="body" idx="1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15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6"/>
          <p:cNvSpPr txBox="1">
            <a:spLocks noGrp="1"/>
          </p:cNvSpPr>
          <p:nvPr>
            <p:ph type="body" idx="1"/>
          </p:nvPr>
        </p:nvSpPr>
        <p:spPr>
          <a:xfrm>
            <a:off x="895676" y="1894009"/>
            <a:ext cx="92964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B49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1" name="Google Shape;261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92076" y="5522384"/>
            <a:ext cx="1799288" cy="10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403" y="-202684"/>
            <a:ext cx="12456737" cy="4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8"/>
          <p:cNvSpPr txBox="1">
            <a:spLocks noGrp="1"/>
          </p:cNvSpPr>
          <p:nvPr>
            <p:ph type="body" idx="1"/>
          </p:nvPr>
        </p:nvSpPr>
        <p:spPr>
          <a:xfrm>
            <a:off x="879073" y="1736727"/>
            <a:ext cx="10928280" cy="370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09E2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09E2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09E2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6" name="Google Shape;266;p118" descr="SquGrid_36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510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2512" y="5522977"/>
            <a:ext cx="1796288" cy="108966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8"/>
          <p:cNvSpPr txBox="1">
            <a:spLocks noGrp="1"/>
          </p:cNvSpPr>
          <p:nvPr>
            <p:ph type="body" idx="2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0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09E2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09E2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09E2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120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7"/>
          <p:cNvSpPr txBox="1">
            <a:spLocks noGrp="1"/>
          </p:cNvSpPr>
          <p:nvPr>
            <p:ph type="body" idx="1"/>
          </p:nvPr>
        </p:nvSpPr>
        <p:spPr>
          <a:xfrm>
            <a:off x="895676" y="2046061"/>
            <a:ext cx="92964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9E2F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8"/>
          <p:cNvSpPr txBox="1">
            <a:spLocks noGrp="1"/>
          </p:cNvSpPr>
          <p:nvPr>
            <p:ph type="body" idx="1"/>
          </p:nvPr>
        </p:nvSpPr>
        <p:spPr>
          <a:xfrm>
            <a:off x="681054" y="3586334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09E2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09E2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09E2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158"/>
          <p:cNvSpPr txBox="1">
            <a:spLocks noGrp="1"/>
          </p:cNvSpPr>
          <p:nvPr>
            <p:ph type="body" idx="2"/>
          </p:nvPr>
        </p:nvSpPr>
        <p:spPr>
          <a:xfrm>
            <a:off x="681053" y="2996761"/>
            <a:ext cx="10912883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158"/>
          <p:cNvSpPr txBox="1">
            <a:spLocks noGrp="1"/>
          </p:cNvSpPr>
          <p:nvPr>
            <p:ph type="body" idx="3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9"/>
          <p:cNvSpPr>
            <a:spLocks noGrp="1"/>
          </p:cNvSpPr>
          <p:nvPr>
            <p:ph type="chart" idx="2"/>
          </p:nvPr>
        </p:nvSpPr>
        <p:spPr>
          <a:xfrm>
            <a:off x="681054" y="3042960"/>
            <a:ext cx="10695516" cy="34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59"/>
          <p:cNvSpPr txBox="1">
            <a:spLocks noGrp="1"/>
          </p:cNvSpPr>
          <p:nvPr>
            <p:ph type="body" idx="1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4"/>
          <p:cNvSpPr>
            <a:spLocks noGrp="1"/>
          </p:cNvSpPr>
          <p:nvPr>
            <p:ph type="chart" idx="2"/>
          </p:nvPr>
        </p:nvSpPr>
        <p:spPr>
          <a:xfrm>
            <a:off x="681054" y="3042960"/>
            <a:ext cx="10695516" cy="34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4"/>
          <p:cNvSpPr txBox="1">
            <a:spLocks noGrp="1"/>
          </p:cNvSpPr>
          <p:nvPr>
            <p:ph type="body" idx="1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09E2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7" name="Google Shape;307;p1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6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1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16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1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6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6" name="Google Shape;326;p1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16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8" name="Google Shape;328;p1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1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5" name="Google Shape;335;p1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6" name="Google Shape;336;p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1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3" name="Google Shape;343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1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4"/>
          <p:cNvSpPr txBox="1">
            <a:spLocks noGrp="1"/>
          </p:cNvSpPr>
          <p:nvPr>
            <p:ph type="body" idx="1"/>
          </p:nvPr>
        </p:nvSpPr>
        <p:spPr>
          <a:xfrm>
            <a:off x="895676" y="1842047"/>
            <a:ext cx="9296400" cy="368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3B49"/>
              </a:buClr>
              <a:buSzPts val="5000"/>
              <a:buFont typeface="Arial"/>
              <a:buNone/>
              <a:defRPr sz="6667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403" y="-202684"/>
            <a:ext cx="12456737" cy="46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5808" y="5522386"/>
            <a:ext cx="1347216" cy="108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1152" y="6500505"/>
            <a:ext cx="2743200" cy="157472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 noChangeAspect="1"/>
          </p:cNvSpPr>
          <p:nvPr>
            <p:ph type="ftr" sz="quarter" idx="3"/>
          </p:nvPr>
        </p:nvSpPr>
        <p:spPr>
          <a:xfrm>
            <a:off x="520349" y="1617585"/>
            <a:ext cx="10826496" cy="486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67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63626" y="1"/>
            <a:ext cx="980727" cy="980727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51" y="5775731"/>
            <a:ext cx="10824004" cy="3739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8DDFF87-9228-00B3-E3EB-6FBD1104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49" y="2618579"/>
            <a:ext cx="10824004" cy="17473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Click to edit Master title style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41668A-81C7-9BF2-9EC1-6D7C31672DFA}"/>
              </a:ext>
            </a:extLst>
          </p:cNvPr>
          <p:cNvGrpSpPr/>
          <p:nvPr userDrawn="1"/>
        </p:nvGrpSpPr>
        <p:grpSpPr>
          <a:xfrm rot="16200000">
            <a:off x="675289" y="792637"/>
            <a:ext cx="447040" cy="756920"/>
            <a:chOff x="697976" y="480133"/>
            <a:chExt cx="335280" cy="56769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A703ECD-8141-7279-5536-24C191D7CC9B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8D9AECC-E13D-07AC-EA52-38C26808E887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5A14752E-5A00-221F-756F-F421ABA61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256" y="4910210"/>
            <a:ext cx="10826496" cy="66041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9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5360" y="6498336"/>
            <a:ext cx="2743200" cy="158496"/>
          </a:xfrm>
        </p:spPr>
        <p:txBody>
          <a:bodyPr lIns="0" tIns="0" rIns="0" bIns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351" y="1621536"/>
            <a:ext cx="10826496" cy="4876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67" b="0" i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832" y="0"/>
            <a:ext cx="980728" cy="98072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51" y="5779008"/>
            <a:ext cx="10824004" cy="37795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95F9F-8834-E834-C7F4-D9C65F3FE4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700" y="2621280"/>
            <a:ext cx="10826496" cy="1743456"/>
          </a:xfrm>
        </p:spPr>
        <p:txBody>
          <a:bodyPr lIns="0" tIns="0" rIns="0" bIns="0">
            <a:noAutofit/>
          </a:bodyPr>
          <a:lstStyle>
            <a:lvl1pPr>
              <a:defRPr sz="5867">
                <a:latin typeface="Franklin Gothic Medium" panose="020B0603020102020204" pitchFamily="34" charset="0"/>
              </a:defRPr>
            </a:lvl1pPr>
            <a:lvl2pPr>
              <a:defRPr sz="5867">
                <a:latin typeface="Franklin Gothic Medium" panose="020B0603020102020204" pitchFamily="34" charset="0"/>
              </a:defRPr>
            </a:lvl2pPr>
            <a:lvl3pPr>
              <a:defRPr sz="5867">
                <a:latin typeface="Franklin Gothic Medium" panose="020B0603020102020204" pitchFamily="34" charset="0"/>
              </a:defRPr>
            </a:lvl3pPr>
            <a:lvl4pPr>
              <a:defRPr sz="5867">
                <a:latin typeface="Franklin Gothic Medium" panose="020B0603020102020204" pitchFamily="34" charset="0"/>
              </a:defRPr>
            </a:lvl4pPr>
            <a:lvl5pPr>
              <a:defRPr sz="5867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04F2F2-E235-B8C6-4F0A-4077889BCDED}"/>
              </a:ext>
            </a:extLst>
          </p:cNvPr>
          <p:cNvGrpSpPr/>
          <p:nvPr userDrawn="1"/>
        </p:nvGrpSpPr>
        <p:grpSpPr>
          <a:xfrm rot="16200000">
            <a:off x="675289" y="792637"/>
            <a:ext cx="447040" cy="756920"/>
            <a:chOff x="697976" y="480133"/>
            <a:chExt cx="335280" cy="56769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B13C075-79B0-3E2F-B580-3E187946AF81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74E4BB0-2476-B6FA-D491-A697317C7F70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D0FBBBB1-F146-7857-B5B7-D4DBA4728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257" y="4913377"/>
            <a:ext cx="10822940" cy="66041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91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5360" y="6498336"/>
            <a:ext cx="2743200" cy="158496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351" y="1621537"/>
            <a:ext cx="10826496" cy="486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67" b="0" i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66468" y="0"/>
            <a:ext cx="980728" cy="98072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49" y="5775731"/>
            <a:ext cx="10826496" cy="37795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FCCC2A-05EE-B0E7-42A2-17319DE6A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700" y="2621280"/>
            <a:ext cx="10826496" cy="1743456"/>
          </a:xfrm>
        </p:spPr>
        <p:txBody>
          <a:bodyPr lIns="0" tIns="0" rIns="0" bIns="0">
            <a:noAutofit/>
          </a:bodyPr>
          <a:lstStyle>
            <a:lvl1pPr>
              <a:defRPr sz="5867">
                <a:latin typeface="Franklin Gothic Medium" panose="020B0603020102020204" pitchFamily="34" charset="0"/>
              </a:defRPr>
            </a:lvl1pPr>
            <a:lvl2pPr>
              <a:defRPr sz="5867">
                <a:latin typeface="Franklin Gothic Medium" panose="020B0603020102020204" pitchFamily="34" charset="0"/>
              </a:defRPr>
            </a:lvl2pPr>
            <a:lvl3pPr>
              <a:defRPr sz="5867">
                <a:latin typeface="Franklin Gothic Medium" panose="020B0603020102020204" pitchFamily="34" charset="0"/>
              </a:defRPr>
            </a:lvl3pPr>
            <a:lvl4pPr>
              <a:defRPr sz="5867">
                <a:latin typeface="Franklin Gothic Medium" panose="020B0603020102020204" pitchFamily="34" charset="0"/>
              </a:defRPr>
            </a:lvl4pPr>
            <a:lvl5pPr>
              <a:defRPr sz="5867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1D875A-59ED-E336-9EA5-BD5C575BBCEF}"/>
              </a:ext>
            </a:extLst>
          </p:cNvPr>
          <p:cNvGrpSpPr/>
          <p:nvPr userDrawn="1"/>
        </p:nvGrpSpPr>
        <p:grpSpPr>
          <a:xfrm rot="16200000">
            <a:off x="675289" y="792637"/>
            <a:ext cx="447040" cy="756920"/>
            <a:chOff x="697976" y="480133"/>
            <a:chExt cx="335280" cy="56769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D2161B1-4962-A90D-C8FD-1E2D7649713E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A36F94A-3482-352F-E6F2-54AA3F7E6B31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2CA5C67E-0E57-4882-3892-D09EDD5B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348" y="4913376"/>
            <a:ext cx="10826496" cy="658368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9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59751" y="0"/>
            <a:ext cx="4132251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872" y="1743456"/>
            <a:ext cx="7238883" cy="238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867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34" y="4277829"/>
            <a:ext cx="7238884" cy="66041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117" y="6334928"/>
            <a:ext cx="2743200" cy="158496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210" y="243948"/>
            <a:ext cx="3607204" cy="4868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67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 dirty="0"/>
              <a:t>Missouri University of Science and Technology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6" y="0"/>
            <a:ext cx="1050341" cy="10503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432" y="5497956"/>
            <a:ext cx="7242048" cy="37795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</p:spTree>
    <p:extLst>
      <p:ext uri="{BB962C8B-B14F-4D97-AF65-F5344CB8AC3E}">
        <p14:creationId xmlns:p14="http://schemas.microsoft.com/office/powerpoint/2010/main" val="2044465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59751" y="0"/>
            <a:ext cx="4132251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872" y="1743456"/>
            <a:ext cx="7238883" cy="238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8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34" y="4277829"/>
            <a:ext cx="7238884" cy="66041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117" y="6334928"/>
            <a:ext cx="2743200" cy="158496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7" y="243841"/>
            <a:ext cx="3607204" cy="4868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67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 dirty="0"/>
              <a:t>Missouri University of Science and Technology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4433" y="1"/>
            <a:ext cx="1050340" cy="105034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432" y="5497956"/>
            <a:ext cx="7242048" cy="37795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</p:spTree>
    <p:extLst>
      <p:ext uri="{BB962C8B-B14F-4D97-AF65-F5344CB8AC3E}">
        <p14:creationId xmlns:p14="http://schemas.microsoft.com/office/powerpoint/2010/main" val="228130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59751" y="0"/>
            <a:ext cx="4132251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872" y="1743456"/>
            <a:ext cx="7238883" cy="238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8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34" y="4277829"/>
            <a:ext cx="7238884" cy="66041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117" y="6334928"/>
            <a:ext cx="2743200" cy="158496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8043" y="243948"/>
            <a:ext cx="3607204" cy="4868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67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 dirty="0"/>
              <a:t>Missouri University of Science and Technology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432" y="5497956"/>
            <a:ext cx="7242048" cy="37795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rgbClr val="63666A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C0564E31-79BE-F8D5-F952-138D460D6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4433" y="1"/>
            <a:ext cx="1050340" cy="105034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5888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3929" y="6352956"/>
            <a:ext cx="2743200" cy="365125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635" y="4413505"/>
            <a:ext cx="10826496" cy="66041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1F13C1A-EFDC-5DE4-766A-1EB8F4D127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334" y="3302425"/>
            <a:ext cx="10826751" cy="1013460"/>
          </a:xfrm>
        </p:spPr>
        <p:txBody>
          <a:bodyPr lIns="0" tIns="0" rIns="0" bIns="0" anchor="b" anchorCtr="0">
            <a:noAutofit/>
          </a:bodyPr>
          <a:lstStyle>
            <a:lvl1pPr>
              <a:defRPr sz="5867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0D06DC-3462-32FB-E8EB-3C31A8A4EEAC}"/>
              </a:ext>
            </a:extLst>
          </p:cNvPr>
          <p:cNvGrpSpPr/>
          <p:nvPr userDrawn="1"/>
        </p:nvGrpSpPr>
        <p:grpSpPr>
          <a:xfrm rot="16200000">
            <a:off x="1085575" y="2584873"/>
            <a:ext cx="447040" cy="75692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FD24378-DC58-14CE-34D5-45A7BC6A810F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4143A1-546B-FE93-8446-F0D1950D8E3B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580654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3929" y="6352956"/>
            <a:ext cx="2743200" cy="365125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635" y="4413505"/>
            <a:ext cx="10826496" cy="66041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68EFEE-9652-8BBA-4F99-C22BBD44A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6592" y="3304032"/>
            <a:ext cx="10826496" cy="1011936"/>
          </a:xfrm>
        </p:spPr>
        <p:txBody>
          <a:bodyPr lIns="0" tIns="0" rIns="0" bIns="0" anchor="b" anchorCtr="0">
            <a:noAutofit/>
          </a:bodyPr>
          <a:lstStyle>
            <a:lvl1pPr>
              <a:defRPr sz="5867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2790C1-8F52-3376-1B98-1136C5195A21}"/>
              </a:ext>
            </a:extLst>
          </p:cNvPr>
          <p:cNvGrpSpPr/>
          <p:nvPr userDrawn="1"/>
        </p:nvGrpSpPr>
        <p:grpSpPr>
          <a:xfrm rot="16200000">
            <a:off x="1085575" y="2584873"/>
            <a:ext cx="447040" cy="756920"/>
            <a:chOff x="697976" y="480133"/>
            <a:chExt cx="335280" cy="56769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906BF7-53E4-9EE5-25C4-5769B9838F8D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79C68AC-056F-AC29-8BE4-D4F047154226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856628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3929" y="6352956"/>
            <a:ext cx="2743200" cy="365125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635" y="4413505"/>
            <a:ext cx="10826496" cy="66041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2158A52-B916-1116-78D9-D51B7C7EEF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6592" y="3304032"/>
            <a:ext cx="10826496" cy="1011936"/>
          </a:xfrm>
        </p:spPr>
        <p:txBody>
          <a:bodyPr lIns="0" tIns="0" rIns="0" bIns="0" anchor="b" anchorCtr="0">
            <a:noAutofit/>
          </a:bodyPr>
          <a:lstStyle>
            <a:lvl1pPr>
              <a:defRPr sz="5867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7608C-9E2A-1202-5B01-4606E9885150}"/>
              </a:ext>
            </a:extLst>
          </p:cNvPr>
          <p:cNvGrpSpPr/>
          <p:nvPr userDrawn="1"/>
        </p:nvGrpSpPr>
        <p:grpSpPr>
          <a:xfrm rot="16200000">
            <a:off x="1085575" y="2584873"/>
            <a:ext cx="447040" cy="75692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7278F8C-7D31-F667-CD68-8ECE7CA5DCA1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6069D5E-D1AF-5427-7AB8-226457D14AE7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857953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5360" y="6498336"/>
            <a:ext cx="2743200" cy="158496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EF82C8C-AB50-D14E-775F-62A22EE9D3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4096"/>
          </a:xfrm>
        </p:spPr>
        <p:txBody>
          <a:bodyPr lIns="0" tIns="0" rIns="0" bIns="0" anchor="ctr" anchorCtr="0"/>
          <a:lstStyle>
            <a:lvl1pPr marL="0" indent="0" algn="ctr">
              <a:buNone/>
              <a:defRPr>
                <a:solidFill>
                  <a:srgbClr val="63666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34B4D-0A8D-A35E-614B-5B3AAB336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256" y="1547157"/>
            <a:ext cx="5827776" cy="1087542"/>
          </a:xfrm>
          <a:solidFill>
            <a:schemeClr val="accent6"/>
          </a:solidFill>
        </p:spPr>
        <p:txBody>
          <a:bodyPr tIns="91440" rIns="91440" bIns="91440" anchor="ctr" anchorCtr="0">
            <a:spAutoFit/>
          </a:bodyPr>
          <a:lstStyle>
            <a:lvl1pPr>
              <a:defRPr sz="5867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Header Section</a:t>
            </a:r>
          </a:p>
        </p:txBody>
      </p:sp>
    </p:spTree>
    <p:extLst>
      <p:ext uri="{BB962C8B-B14F-4D97-AF65-F5344CB8AC3E}">
        <p14:creationId xmlns:p14="http://schemas.microsoft.com/office/powerpoint/2010/main" val="420853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SubHeader + Content">
  <p:cSld name="1_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6"/>
          <p:cNvSpPr txBox="1">
            <a:spLocks noGrp="1"/>
          </p:cNvSpPr>
          <p:nvPr>
            <p:ph type="body" idx="1"/>
          </p:nvPr>
        </p:nvSpPr>
        <p:spPr>
          <a:xfrm>
            <a:off x="895676" y="3715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B49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26"/>
          <p:cNvSpPr txBox="1">
            <a:spLocks noGrp="1"/>
          </p:cNvSpPr>
          <p:nvPr>
            <p:ph type="body" idx="2"/>
          </p:nvPr>
        </p:nvSpPr>
        <p:spPr>
          <a:xfrm>
            <a:off x="879074" y="2320241"/>
            <a:ext cx="10929485" cy="381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B49"/>
              </a:buClr>
              <a:buSzPts val="2400"/>
              <a:buFont typeface="Merriweather Sans"/>
              <a:buChar char="&gt;"/>
              <a:defRPr sz="32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3B49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B49"/>
              </a:buClr>
              <a:buSzPts val="1800"/>
              <a:buFont typeface="Merriweather Sans"/>
              <a:buChar char="&gt;"/>
              <a:defRPr sz="24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03B49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3B49"/>
              </a:buClr>
              <a:buSzPts val="1400"/>
              <a:buFont typeface="Merriweather Sans"/>
              <a:buChar char="&gt;"/>
              <a:defRPr sz="1867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26"/>
          <p:cNvSpPr txBox="1">
            <a:spLocks noGrp="1"/>
          </p:cNvSpPr>
          <p:nvPr>
            <p:ph type="body" idx="3"/>
          </p:nvPr>
        </p:nvSpPr>
        <p:spPr>
          <a:xfrm>
            <a:off x="895676" y="1730669"/>
            <a:ext cx="10912883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3B49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403" y="-189984"/>
            <a:ext cx="12456737" cy="46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5808" y="5522386"/>
            <a:ext cx="1347216" cy="108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365761"/>
            <a:ext cx="11143488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752111"/>
            <a:ext cx="11143488" cy="3999535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457189" indent="-446606">
              <a:lnSpc>
                <a:spcPct val="100000"/>
              </a:lnSpc>
              <a:tabLst/>
              <a:defRPr/>
            </a:lvl2pPr>
            <a:lvl3pPr marL="766214" indent="-340775">
              <a:lnSpc>
                <a:spcPct val="100000"/>
              </a:lnSpc>
              <a:spcAft>
                <a:spcPts val="500"/>
              </a:spcAft>
              <a:tabLst/>
              <a:defRPr/>
            </a:lvl3pPr>
            <a:lvl4pPr marL="999042" indent="-237061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6" y="5885089"/>
            <a:ext cx="983307" cy="98330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256" y="987552"/>
            <a:ext cx="11143488" cy="414528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261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365126"/>
            <a:ext cx="11143488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752111"/>
            <a:ext cx="5571744" cy="3999535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457189" indent="-446606">
              <a:lnSpc>
                <a:spcPct val="100000"/>
              </a:lnSpc>
              <a:tabLst/>
              <a:defRPr/>
            </a:lvl2pPr>
            <a:lvl3pPr marL="766214" indent="-340775">
              <a:lnSpc>
                <a:spcPct val="100000"/>
              </a:lnSpc>
              <a:spcAft>
                <a:spcPts val="500"/>
              </a:spcAft>
              <a:tabLst/>
              <a:defRPr/>
            </a:lvl3pPr>
            <a:lvl4pPr marL="999042" indent="-237061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6" y="5885089"/>
            <a:ext cx="983307" cy="98330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256" y="982509"/>
            <a:ext cx="11143488" cy="408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836264-0AFC-9163-64D1-501C23698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8767" y="1755649"/>
            <a:ext cx="2101851" cy="21018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FD248FC-2313-775C-11CB-8C3A9FBA8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7286" y="1755649"/>
            <a:ext cx="3290457" cy="21018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5AEFD1-E4B7-7E1C-4714-DD3BD9D8B7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65892" y="3912193"/>
            <a:ext cx="2101851" cy="18394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AD862C7-EC5F-7F91-3681-18A704F6C8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8768" y="3912193"/>
            <a:ext cx="3290457" cy="18394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56645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5" y="5874693"/>
            <a:ext cx="983307" cy="9833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62428C-45A8-AB42-D19D-D7A97FF0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1709740"/>
            <a:ext cx="10823195" cy="28527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58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6E66BB-D052-637C-817D-EB3A8807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256" y="4608667"/>
            <a:ext cx="10823193" cy="10791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3263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755648"/>
            <a:ext cx="5388864" cy="4120896"/>
          </a:xfrm>
        </p:spPr>
        <p:txBody>
          <a:bodyPr lIns="0" tIns="0" rIns="0" bIns="0"/>
          <a:lstStyle>
            <a:lvl2pPr marL="457189" indent="-446606">
              <a:tabLst/>
              <a:defRPr/>
            </a:lvl2pPr>
            <a:lvl3pPr marL="766214" indent="-340775">
              <a:spcAft>
                <a:spcPts val="500"/>
              </a:spcAft>
              <a:tabLst/>
              <a:defRPr/>
            </a:lvl3pPr>
            <a:lvl4pPr marL="999042" indent="-237061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5" y="5885089"/>
            <a:ext cx="983307" cy="98330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8883" y="1755648"/>
            <a:ext cx="5388864" cy="4120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5FD58B-BF58-5C86-5BFD-68B8043C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65126"/>
            <a:ext cx="11143488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FFF3B1-9248-35A1-90A6-6659BD52359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24256" y="982509"/>
            <a:ext cx="11143488" cy="408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208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755648"/>
            <a:ext cx="3425952" cy="4120896"/>
          </a:xfrm>
        </p:spPr>
        <p:txBody>
          <a:bodyPr lIns="0" tIns="0" rIns="0" bIns="0"/>
          <a:lstStyle>
            <a:lvl2pPr marL="457189" indent="-446606">
              <a:tabLst/>
              <a:defRPr/>
            </a:lvl2pPr>
            <a:lvl3pPr marL="766214" indent="-340775">
              <a:spcAft>
                <a:spcPts val="500"/>
              </a:spcAft>
              <a:tabLst/>
              <a:defRPr/>
            </a:lvl3pPr>
            <a:lvl4pPr marL="999042" indent="-237061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5" y="5885089"/>
            <a:ext cx="983307" cy="98330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5968" y="1755648"/>
            <a:ext cx="7351777" cy="4120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BD691C-66D0-B173-F760-9451CF36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65126"/>
            <a:ext cx="11143488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434ACB-1B16-377E-E954-8395AACCA54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24256" y="982509"/>
            <a:ext cx="11143488" cy="408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92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4255" y="1755648"/>
            <a:ext cx="3474720" cy="1011936"/>
          </a:xfrm>
        </p:spPr>
        <p:txBody>
          <a:bodyPr lIns="0" tIns="0" rIns="0" bIns="0"/>
          <a:lstStyle>
            <a:lvl1pPr>
              <a:defRPr sz="2667">
                <a:latin typeface="Franklin Gothic Medium" panose="020B0603020102020204" pitchFamily="34" charset="0"/>
              </a:defRPr>
            </a:lvl1pPr>
            <a:lvl2pPr marL="457189" indent="-446606">
              <a:tabLst/>
              <a:defRPr/>
            </a:lvl2pPr>
            <a:lvl3pPr marL="766214" indent="-340775">
              <a:spcAft>
                <a:spcPts val="500"/>
              </a:spcAft>
              <a:tabLst/>
              <a:defRPr/>
            </a:lvl3pPr>
            <a:lvl4pPr marL="999042" indent="-237061">
              <a:tabLst/>
              <a:defRPr/>
            </a:lvl4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5" y="5885089"/>
            <a:ext cx="983307" cy="98330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58639" y="1755648"/>
            <a:ext cx="3474720" cy="1011936"/>
          </a:xfrm>
        </p:spPr>
        <p:txBody>
          <a:bodyPr lIns="0" tIns="0" rIns="0" bIns="0"/>
          <a:lstStyle>
            <a:lvl1pPr>
              <a:defRPr sz="2667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AB72AE-995F-8773-FB04-1EF0D7D2A05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93023" y="1755648"/>
            <a:ext cx="3474720" cy="1011936"/>
          </a:xfrm>
        </p:spPr>
        <p:txBody>
          <a:bodyPr lIns="0" tIns="0" rIns="0" bIns="0"/>
          <a:lstStyle>
            <a:lvl1pPr>
              <a:defRPr sz="2667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4933" y="2938272"/>
            <a:ext cx="3473451" cy="2810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58639" y="2938272"/>
            <a:ext cx="3473451" cy="2810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7B8A0C3B-987B-FD73-A365-ADA566C6FA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92344" y="2938272"/>
            <a:ext cx="3473451" cy="2810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BB623-1AD4-49F4-A4F5-99414EC5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65126"/>
            <a:ext cx="11141539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C6F7D8-C426-AC14-C8BE-5CB898C6DFE1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524256" y="982509"/>
            <a:ext cx="11141539" cy="408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291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4255" y="1755648"/>
            <a:ext cx="5388864" cy="1011936"/>
          </a:xfrm>
        </p:spPr>
        <p:txBody>
          <a:bodyPr lIns="0" tIns="0" rIns="0" bIns="0"/>
          <a:lstStyle>
            <a:lvl1pPr>
              <a:defRPr sz="2667">
                <a:latin typeface="Franklin Gothic Medium" panose="020B0603020102020204" pitchFamily="34" charset="0"/>
              </a:defRPr>
            </a:lvl1pPr>
            <a:lvl2pPr marL="457189" indent="-446606">
              <a:tabLst/>
              <a:defRPr/>
            </a:lvl2pPr>
            <a:lvl3pPr marL="766214" indent="-340775">
              <a:spcAft>
                <a:spcPts val="500"/>
              </a:spcAft>
              <a:tabLst/>
              <a:defRPr/>
            </a:lvl3pPr>
            <a:lvl4pPr marL="999042" indent="-237061">
              <a:tabLst/>
              <a:defRPr/>
            </a:lvl4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5" y="5885089"/>
            <a:ext cx="983307" cy="98330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8203" y="1755648"/>
            <a:ext cx="5388864" cy="1011936"/>
          </a:xfrm>
        </p:spPr>
        <p:txBody>
          <a:bodyPr lIns="0" tIns="0" rIns="0" bIns="0">
            <a:normAutofit/>
          </a:bodyPr>
          <a:lstStyle>
            <a:lvl1pPr>
              <a:defRPr sz="2667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4933" y="2938272"/>
            <a:ext cx="5388864" cy="2810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8203" y="2938272"/>
            <a:ext cx="5388864" cy="2810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6B145C-80D7-9007-5F0C-91AF9B6F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65126"/>
            <a:ext cx="11141539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85E25A-B693-91D2-AD64-C195A249C60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524256" y="982509"/>
            <a:ext cx="11141539" cy="408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47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5" y="5885089"/>
            <a:ext cx="983307" cy="98330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4933" y="3800621"/>
            <a:ext cx="1999488" cy="151753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48BAB7-08C9-C7B9-C708-86E9159F6B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4933" y="1633728"/>
            <a:ext cx="1999488" cy="19994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9CC6D03-0771-BB8F-74AD-4DF6EE8386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667579" y="3800621"/>
            <a:ext cx="1999488" cy="151753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D7371C0-A143-6DE2-2519-68C4311D4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67579" y="1633728"/>
            <a:ext cx="1999488" cy="19994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1410997-D14A-46CE-9541-4CCEBAB509B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96256" y="3800621"/>
            <a:ext cx="1999488" cy="151753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BC68FEC-D028-5524-F1A8-C859B5C564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96256" y="1633728"/>
            <a:ext cx="1999488" cy="19994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C49F0D10-99E0-1BF3-F9A2-F18197FF976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381917" y="3800621"/>
            <a:ext cx="1999488" cy="151753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AD510F0-B088-A47B-D6F2-9077C6013E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81917" y="1633728"/>
            <a:ext cx="1999488" cy="19994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8B87B0D4-19D9-805F-2BA9-15AA0352A01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810595" y="3800621"/>
            <a:ext cx="1999488" cy="151753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182ECB-94DF-0114-B670-6968BAC1177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10595" y="1633728"/>
            <a:ext cx="1999488" cy="19994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E92C76-6EEE-5064-6BDF-B38EB8B7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65126"/>
            <a:ext cx="11141539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80BFE0-DB14-71EF-9E6E-573CD7D75BDC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524256" y="982509"/>
            <a:ext cx="11141539" cy="408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374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>
            <a:extLst>
              <a:ext uri="{FF2B5EF4-FFF2-40B4-BE49-F238E27FC236}">
                <a16:creationId xmlns:a16="http://schemas.microsoft.com/office/drawing/2014/main" id="{EF9068E0-C6FC-2C92-3253-A7C31C5B6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73073" y="-7495"/>
            <a:ext cx="980727" cy="9807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17A214-BBBE-5F8E-E6A6-962FEDADE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357" y="2655421"/>
            <a:ext cx="6237431" cy="154715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5867" b="1">
                <a:solidFill>
                  <a:schemeClr val="tx2"/>
                </a:solidFill>
                <a:latin typeface="Franklin Gothic Medium" panose="020B06030201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2794CC5-2B5C-E9C0-14EA-8C915CA2C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63163" y="2246030"/>
            <a:ext cx="3190636" cy="1997772"/>
          </a:xfrm>
        </p:spPr>
        <p:txBody>
          <a:bodyPr vert="horz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>
                <a:solidFill>
                  <a:schemeClr val="accent6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375EC56-830A-EEF8-09F0-0891258C5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4356" y="4859601"/>
            <a:ext cx="2824109" cy="471989"/>
          </a:xfrm>
          <a:solidFill>
            <a:schemeClr val="accent6"/>
          </a:solidFill>
        </p:spPr>
        <p:txBody>
          <a:bodyPr wrap="square" tIns="91440" rIns="91440" bIns="91440" anchor="ctr" anchorCtr="0">
            <a:spAutoFit/>
          </a:bodyPr>
          <a:lstStyle>
            <a:lvl1pPr algn="ctr">
              <a:buNone/>
              <a:defRPr sz="1867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pPr lvl="0"/>
            <a:r>
              <a:rPr lang="en-US" dirty="0"/>
              <a:t>Insert Website Address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3F07BA-C2B3-98A9-2B50-E82C3807470A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-492413" y="5095596"/>
            <a:ext cx="1456769" cy="3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0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9080" y="2597397"/>
            <a:ext cx="1742243" cy="787299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4" y="2243037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896514" y="3573316"/>
            <a:ext cx="321250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39081" y="3819677"/>
            <a:ext cx="3169935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82471" y="2597397"/>
            <a:ext cx="1742243" cy="787299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0565" y="2243037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4539904" y="3573316"/>
            <a:ext cx="321250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82471" y="3819677"/>
            <a:ext cx="3169935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25863" y="2597397"/>
            <a:ext cx="1742243" cy="787299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23957" y="2243037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8183296" y="3573316"/>
            <a:ext cx="321250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225863" y="3819677"/>
            <a:ext cx="3169935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9B9754-B90B-7DD1-C907-B2DAC4B9DE23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426CF3-3DD1-10BA-0CD1-8F55535C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564D79-68BF-E775-BE03-31747E15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CD656887-29D6-0D6E-50AE-04B8FAAD2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6" y="5885089"/>
            <a:ext cx="983307" cy="9833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C5A5D2-7A7E-0C3C-E89D-24B4655F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65126"/>
            <a:ext cx="11141539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27C574-5D6E-CE10-BCC5-3526952812D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524256" y="982509"/>
            <a:ext cx="11141539" cy="408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5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Content">
  <p:cSld name="1_Header +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7"/>
          <p:cNvSpPr txBox="1">
            <a:spLocks noGrp="1"/>
          </p:cNvSpPr>
          <p:nvPr>
            <p:ph type="body" idx="1"/>
          </p:nvPr>
        </p:nvSpPr>
        <p:spPr>
          <a:xfrm>
            <a:off x="895676" y="3715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B49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7"/>
          <p:cNvSpPr txBox="1">
            <a:spLocks noGrp="1"/>
          </p:cNvSpPr>
          <p:nvPr>
            <p:ph type="body" idx="2"/>
          </p:nvPr>
        </p:nvSpPr>
        <p:spPr>
          <a:xfrm>
            <a:off x="879073" y="1736727"/>
            <a:ext cx="10769275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B49"/>
              </a:buClr>
              <a:buSzPts val="2400"/>
              <a:buFont typeface="Merriweather Sans"/>
              <a:buChar char="&gt;"/>
              <a:defRPr sz="32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3B49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B49"/>
              </a:buClr>
              <a:buSzPts val="1800"/>
              <a:buFont typeface="Merriweather Sans"/>
              <a:buChar char="&gt;"/>
              <a:defRPr sz="24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03B49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003B49"/>
              </a:buClr>
              <a:buSzPts val="1400"/>
              <a:buFont typeface="Merriweather Sans"/>
              <a:buChar char="&gt;"/>
              <a:defRPr sz="1867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403" y="-189984"/>
            <a:ext cx="12456737" cy="46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5808" y="5522386"/>
            <a:ext cx="1347216" cy="108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2535870" y="2921860"/>
            <a:ext cx="71110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664749" y="2050739"/>
            <a:ext cx="1742243" cy="1742243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1" y="2337469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4078664"/>
            <a:ext cx="3166740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5231949" y="2050741"/>
            <a:ext cx="1742243" cy="1742243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9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6" y="4078664"/>
            <a:ext cx="2973372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8775763" y="2050741"/>
            <a:ext cx="1742243" cy="1742243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3" y="2299137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5" y="4078663"/>
            <a:ext cx="3166740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C9055-948F-21AE-4DDE-D13489FC6673}"/>
              </a:ext>
            </a:extLst>
          </p:cNvPr>
          <p:cNvSpPr/>
          <p:nvPr userDrawn="1"/>
        </p:nvSpPr>
        <p:spPr>
          <a:xfrm>
            <a:off x="-48768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A1A5DB-60AA-5FDA-4E73-C065F750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7D2FD8-D843-239F-4604-CE353A6B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50C38928-1D61-9899-59FA-5DC23AAF9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6" y="5885089"/>
            <a:ext cx="983307" cy="9833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E2DE75-BA64-053D-0E0F-64446631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65126"/>
            <a:ext cx="11141539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25BBA39-DE09-397A-E7ED-7248F3C45425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524256" y="982509"/>
            <a:ext cx="11141539" cy="408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3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260812" y="2050739"/>
            <a:ext cx="1742243" cy="1742243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40727" y="2311685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7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935829" y="2050739"/>
            <a:ext cx="1742243" cy="1742243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21797" y="2280865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7" y="4078664"/>
            <a:ext cx="2358867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6513929" y="2050739"/>
            <a:ext cx="1742243" cy="1742243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3845" y="230997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7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9188945" y="2045132"/>
            <a:ext cx="1742243" cy="1742243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607" y="2311685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3" y="4073057"/>
            <a:ext cx="2358867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FAC052-E277-F75B-0105-D87A44F7376E}"/>
              </a:ext>
            </a:extLst>
          </p:cNvPr>
          <p:cNvSpPr/>
          <p:nvPr userDrawn="1"/>
        </p:nvSpPr>
        <p:spPr>
          <a:xfrm>
            <a:off x="-50275" y="6253382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D6CEFB-540A-C805-C592-91865369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ACD510-8B58-9B31-9F97-5E6D71C3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245F213D-C3FD-9D97-E6F0-BEBA20783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6" y="5885089"/>
            <a:ext cx="983307" cy="9833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7FA97F-8DA1-04F6-0760-857134C2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65126"/>
            <a:ext cx="11141539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E59373-861A-EB49-562E-DE07AA3AB76F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524256" y="982509"/>
            <a:ext cx="11141539" cy="408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5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1712464" y="2921860"/>
            <a:ext cx="913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527714" y="2125658"/>
            <a:ext cx="1594591" cy="1594591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09959" y="2403498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256" y="4078664"/>
            <a:ext cx="1601504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67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5305996" y="2137545"/>
            <a:ext cx="1594591" cy="1594591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88242" y="2379313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5" y="4107460"/>
            <a:ext cx="1601504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67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10073154" y="2133925"/>
            <a:ext cx="1594591" cy="1594591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0282" y="2389427"/>
            <a:ext cx="1100333" cy="1086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0057361" y="4107460"/>
            <a:ext cx="1601504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67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D313A4-7308-177C-7152-9F15AF58B08A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AC48E3-6DAA-DB19-4134-8FB5E3C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43885-8001-5769-A80D-061A8DBAB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DFC924F5-D32A-B5AC-72AA-0701DB81E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6" y="5885089"/>
            <a:ext cx="983307" cy="98330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B018027-C248-4BEE-6231-33CFAA31F871}"/>
              </a:ext>
            </a:extLst>
          </p:cNvPr>
          <p:cNvSpPr/>
          <p:nvPr userDrawn="1"/>
        </p:nvSpPr>
        <p:spPr>
          <a:xfrm>
            <a:off x="2930502" y="2152037"/>
            <a:ext cx="1594591" cy="1594591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0C1F1BF-FC69-E30E-F7E0-AD42234A2A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12747" y="2393805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F2DC7B-BCF7-FDF6-F500-CF5F49E18CD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2910120" y="4121952"/>
            <a:ext cx="1601504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67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273687-2D83-E48C-9BD7-8187F7E67D30}"/>
              </a:ext>
            </a:extLst>
          </p:cNvPr>
          <p:cNvSpPr/>
          <p:nvPr userDrawn="1"/>
        </p:nvSpPr>
        <p:spPr>
          <a:xfrm>
            <a:off x="7708785" y="2125658"/>
            <a:ext cx="1594591" cy="1594591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C1E2329-125B-B25A-D723-8C547A19B7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91030" y="2367426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5E23F2-DAFF-3CD3-8780-45B73485C30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7688403" y="4095573"/>
            <a:ext cx="1601504" cy="754603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67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189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377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754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DE64AC-A5D2-DA69-8617-4A40D26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65126"/>
            <a:ext cx="11141539" cy="53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FB9997-02CE-A53F-687E-0D523823BC70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524256" y="982509"/>
            <a:ext cx="11141539" cy="408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None/>
              <a:defRPr sz="32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7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3733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DE406-D8D6-C0FC-6AB7-1FC5BECB1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2604" y="6282796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93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DE34-16C2-B9DB-F823-DB04E6BF9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2604" y="6282796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499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3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36442"/>
            <a:ext cx="10515600" cy="44678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5DE5C7-4600-0321-CDD7-B19365772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2604" y="6282796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38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37956F-B19B-91A8-02A3-00B7F6E46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2604" y="6282796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29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A31C04-BD64-AE26-E8CD-0674E3BB1754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365126"/>
            <a:ext cx="10829544" cy="957397"/>
          </a:xfrm>
        </p:spPr>
        <p:txBody>
          <a:bodyPr lIns="0" tIns="0" rIns="0" bIns="0" anchor="t" anchorCtr="0"/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628149"/>
            <a:ext cx="10829544" cy="4123497"/>
          </a:xfrm>
        </p:spPr>
        <p:txBody>
          <a:bodyPr lIns="0" tIns="0" rIns="0" bIns="0"/>
          <a:lstStyle>
            <a:lvl2pPr marL="457189" indent="-446606">
              <a:tabLst/>
              <a:defRPr/>
            </a:lvl2pPr>
            <a:lvl3pPr marL="766214" indent="-340775">
              <a:spcAft>
                <a:spcPts val="500"/>
              </a:spcAft>
              <a:tabLst/>
              <a:defRPr/>
            </a:lvl3pPr>
            <a:lvl4pPr marL="999042" indent="-237061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2C6CAF-02F1-0F8E-8E14-E6D7365EA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474462B8-AB30-3207-0F22-9E2D4E5D4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6" y="5885089"/>
            <a:ext cx="983307" cy="9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19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34AA36-02A9-BE2D-E788-D47FE7F7B61F}"/>
              </a:ext>
            </a:extLst>
          </p:cNvPr>
          <p:cNvSpPr/>
          <p:nvPr userDrawn="1"/>
        </p:nvSpPr>
        <p:spPr>
          <a:xfrm>
            <a:off x="-50275" y="6245769"/>
            <a:ext cx="12242275" cy="624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365126"/>
            <a:ext cx="11143488" cy="957397"/>
          </a:xfrm>
        </p:spPr>
        <p:txBody>
          <a:bodyPr lIns="0" tIns="0" rIns="0" bIns="0" anchor="t" anchorCtr="0"/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628148"/>
            <a:ext cx="5388864" cy="4120896"/>
          </a:xfrm>
        </p:spPr>
        <p:txBody>
          <a:bodyPr lIns="0" tIns="0" rIns="0" bIns="0"/>
          <a:lstStyle>
            <a:lvl2pPr marL="457189" indent="-446606">
              <a:tabLst/>
              <a:defRPr/>
            </a:lvl2pPr>
            <a:lvl3pPr marL="766214" indent="-340775">
              <a:spcAft>
                <a:spcPts val="500"/>
              </a:spcAft>
              <a:tabLst/>
              <a:defRPr/>
            </a:lvl3pPr>
            <a:lvl4pPr marL="999042" indent="-237061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190" y="6376743"/>
            <a:ext cx="315852" cy="365125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8883" y="1628148"/>
            <a:ext cx="5388864" cy="4120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4F7CA-DB66-5CEB-D9A6-325642FFF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76" y="6314677"/>
            <a:ext cx="774119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BC376494-9750-84A8-96CE-47B06A3362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256" y="5885089"/>
            <a:ext cx="983307" cy="9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66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036-3D15-4D08-9281-87CBB86A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E0E79-5CDD-4194-B178-C8D9C761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CEBE-34E3-44CE-95D5-088CB22FB4E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ABF8B-B692-4B6E-91C1-867C8487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77957-3333-4362-9BDE-CB077A70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Graphic">
  <p:cSld name="1_Header + Graphic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8"/>
          <p:cNvSpPr>
            <a:spLocks noGrp="1"/>
          </p:cNvSpPr>
          <p:nvPr>
            <p:ph type="chart" idx="2"/>
          </p:nvPr>
        </p:nvSpPr>
        <p:spPr>
          <a:xfrm>
            <a:off x="1022355" y="1736727"/>
            <a:ext cx="10695516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B49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8"/>
          <p:cNvSpPr txBox="1">
            <a:spLocks noGrp="1"/>
          </p:cNvSpPr>
          <p:nvPr>
            <p:ph type="body" idx="1"/>
          </p:nvPr>
        </p:nvSpPr>
        <p:spPr>
          <a:xfrm>
            <a:off x="895676" y="3715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B49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403" y="-189984"/>
            <a:ext cx="12456737" cy="46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5808" y="5522386"/>
            <a:ext cx="1347216" cy="108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1842047"/>
            <a:ext cx="9296400" cy="368033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67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03" y="-202684"/>
            <a:ext cx="12456737" cy="467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5808" y="5522386"/>
            <a:ext cx="1347216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592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1"/>
            <a:ext cx="10912883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4" y="2320241"/>
            <a:ext cx="10929485" cy="3810087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667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523962" indent="-304792">
              <a:buSzPct val="100000"/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2133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743131" indent="-304792">
              <a:buFont typeface="Lucida Grande"/>
              <a:buChar char="&gt;"/>
              <a:defRPr sz="1867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/>
              <a:t>Content here (</a:t>
            </a:r>
            <a:r>
              <a:rPr lang="en-US" err="1"/>
              <a:t>Orgon</a:t>
            </a:r>
            <a:r>
              <a:rPr lang="en-US"/>
              <a:t> Slab </a:t>
            </a:r>
            <a:r>
              <a:rPr lang="en-US" err="1"/>
              <a:t>ExtraLight</a:t>
            </a:r>
            <a:r>
              <a:rPr lang="en-US"/>
              <a:t>, 24 pt.)</a:t>
            </a:r>
          </a:p>
          <a:p>
            <a:pPr lvl="1"/>
            <a:r>
              <a:rPr lang="en-US"/>
              <a:t>Second level (</a:t>
            </a:r>
            <a:r>
              <a:rPr lang="en-US" err="1"/>
              <a:t>Orgon</a:t>
            </a:r>
            <a:r>
              <a:rPr lang="en-US"/>
              <a:t> Slab </a:t>
            </a:r>
            <a:r>
              <a:rPr lang="en-US" err="1"/>
              <a:t>ExtraLight</a:t>
            </a:r>
            <a:r>
              <a:rPr lang="en-US"/>
              <a:t>, 20)</a:t>
            </a:r>
          </a:p>
          <a:p>
            <a:pPr lvl="2"/>
            <a:r>
              <a:rPr lang="en-US"/>
              <a:t>Third level (</a:t>
            </a:r>
            <a:r>
              <a:rPr lang="en-US" err="1"/>
              <a:t>Orgon</a:t>
            </a:r>
            <a:r>
              <a:rPr lang="en-US"/>
              <a:t> Slab </a:t>
            </a:r>
            <a:r>
              <a:rPr lang="en-US" err="1"/>
              <a:t>ExtraLight</a:t>
            </a:r>
            <a:r>
              <a:rPr lang="en-US"/>
              <a:t>, 18)</a:t>
            </a:r>
          </a:p>
          <a:p>
            <a:pPr lvl="3"/>
            <a:r>
              <a:rPr lang="en-US"/>
              <a:t>Fourth level (</a:t>
            </a:r>
            <a:r>
              <a:rPr lang="en-US" err="1"/>
              <a:t>Orgon</a:t>
            </a:r>
            <a:r>
              <a:rPr lang="en-US"/>
              <a:t> Slab </a:t>
            </a:r>
            <a:r>
              <a:rPr lang="en-US" err="1"/>
              <a:t>ExtraLight</a:t>
            </a:r>
            <a:r>
              <a:rPr lang="en-US"/>
              <a:t>, 16)</a:t>
            </a:r>
          </a:p>
          <a:p>
            <a:pPr lvl="4"/>
            <a:r>
              <a:rPr lang="en-US"/>
              <a:t>Fifth level (</a:t>
            </a:r>
            <a:r>
              <a:rPr lang="en-US" err="1"/>
              <a:t>Orgon</a:t>
            </a:r>
            <a:r>
              <a:rPr lang="en-US"/>
              <a:t> Slab </a:t>
            </a:r>
            <a:r>
              <a:rPr lang="en-US" err="1"/>
              <a:t>ExtraLight</a:t>
            </a:r>
            <a:r>
              <a:rPr lang="en-US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6" y="1730669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(ORGON SLAB LIGHT, 24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03" y="-189984"/>
            <a:ext cx="12456737" cy="467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5808" y="5522386"/>
            <a:ext cx="1347216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774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1"/>
            <a:ext cx="10912883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7"/>
            <a:ext cx="10769275" cy="4015497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667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523962" indent="-304792">
              <a:buSzPct val="100000"/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2133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743131" indent="-304792">
              <a:buFont typeface="Lucida Grande"/>
              <a:buChar char="&gt;"/>
              <a:defRPr sz="1867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/>
              <a:t>Bulleted content here (</a:t>
            </a:r>
            <a:r>
              <a:rPr lang="en-US" err="1"/>
              <a:t>Orgon</a:t>
            </a:r>
            <a:r>
              <a:rPr lang="en-US"/>
              <a:t> Slab Light, 24 pt.)</a:t>
            </a:r>
          </a:p>
          <a:p>
            <a:pPr lvl="1"/>
            <a:r>
              <a:rPr lang="en-US"/>
              <a:t>Second level (</a:t>
            </a:r>
            <a:r>
              <a:rPr lang="en-US" err="1"/>
              <a:t>Orgon</a:t>
            </a:r>
            <a:r>
              <a:rPr lang="en-US"/>
              <a:t> Slab Light, 20)</a:t>
            </a:r>
          </a:p>
          <a:p>
            <a:pPr lvl="2"/>
            <a:r>
              <a:rPr lang="en-US"/>
              <a:t>Third level (</a:t>
            </a:r>
            <a:r>
              <a:rPr lang="en-US" err="1"/>
              <a:t>Orgon</a:t>
            </a:r>
            <a:r>
              <a:rPr lang="en-US"/>
              <a:t> Slab Light, 18)</a:t>
            </a:r>
          </a:p>
          <a:p>
            <a:pPr lvl="3"/>
            <a:r>
              <a:rPr lang="en-US"/>
              <a:t>Fourth level (</a:t>
            </a:r>
            <a:r>
              <a:rPr lang="en-US" err="1"/>
              <a:t>Orgon</a:t>
            </a:r>
            <a:r>
              <a:rPr lang="en-US"/>
              <a:t> Slab Light, 16)</a:t>
            </a:r>
          </a:p>
          <a:p>
            <a:pPr lvl="4"/>
            <a:r>
              <a:rPr lang="en-US"/>
              <a:t>Fifth level (</a:t>
            </a:r>
            <a:r>
              <a:rPr lang="en-US" err="1"/>
              <a:t>Orgon</a:t>
            </a:r>
            <a:r>
              <a:rPr lang="en-US"/>
              <a:t> Slab Light,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03" y="-189984"/>
            <a:ext cx="12456737" cy="467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5808" y="5522386"/>
            <a:ext cx="1347216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739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5" y="1736727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 i="0" baseline="0">
                <a:solidFill>
                  <a:srgbClr val="003B49"/>
                </a:solidFill>
                <a:latin typeface="Orgon Slab"/>
                <a:cs typeface="Orgon Slab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1"/>
            <a:ext cx="10912883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(ORGON SLAB MEDIUM, 30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03" y="-189984"/>
            <a:ext cx="12456737" cy="467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5808" y="5522386"/>
            <a:ext cx="1347216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275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2046061"/>
            <a:ext cx="9296400" cy="3897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67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9712" y="5522978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65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2320242"/>
            <a:ext cx="10929485" cy="3117863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667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523962" indent="-304792">
              <a:buSzPct val="100000"/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2133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743131" indent="-304792">
              <a:buFont typeface="Lucida Grande"/>
              <a:buChar char="&gt;"/>
              <a:defRPr sz="1867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/>
              <a:t>Content here (</a:t>
            </a:r>
            <a:r>
              <a:rPr lang="en-US" err="1"/>
              <a:t>Orgon</a:t>
            </a:r>
            <a:r>
              <a:rPr lang="en-US"/>
              <a:t> Slab </a:t>
            </a:r>
            <a:r>
              <a:rPr lang="en-US" err="1"/>
              <a:t>ExtraLight</a:t>
            </a:r>
            <a:r>
              <a:rPr lang="en-US"/>
              <a:t>, 24 pt.)</a:t>
            </a:r>
          </a:p>
          <a:p>
            <a:pPr lvl="1"/>
            <a:r>
              <a:rPr lang="en-US"/>
              <a:t>Second level (</a:t>
            </a:r>
            <a:r>
              <a:rPr lang="en-US" err="1"/>
              <a:t>Orgon</a:t>
            </a:r>
            <a:r>
              <a:rPr lang="en-US"/>
              <a:t> Slab </a:t>
            </a:r>
            <a:r>
              <a:rPr lang="en-US" err="1"/>
              <a:t>ExtraLight</a:t>
            </a:r>
            <a:r>
              <a:rPr lang="en-US"/>
              <a:t>, 20)</a:t>
            </a:r>
          </a:p>
          <a:p>
            <a:pPr lvl="2"/>
            <a:r>
              <a:rPr lang="en-US"/>
              <a:t>Third level (</a:t>
            </a:r>
            <a:r>
              <a:rPr lang="en-US" err="1"/>
              <a:t>Orgon</a:t>
            </a:r>
            <a:r>
              <a:rPr lang="en-US"/>
              <a:t> Slab </a:t>
            </a:r>
            <a:r>
              <a:rPr lang="en-US" err="1"/>
              <a:t>ExtraLight</a:t>
            </a:r>
            <a:r>
              <a:rPr lang="en-US"/>
              <a:t>, 18)</a:t>
            </a:r>
          </a:p>
          <a:p>
            <a:pPr lvl="3"/>
            <a:r>
              <a:rPr lang="en-US"/>
              <a:t>Fourth level (</a:t>
            </a:r>
            <a:r>
              <a:rPr lang="en-US" err="1"/>
              <a:t>Orgon</a:t>
            </a:r>
            <a:r>
              <a:rPr lang="en-US"/>
              <a:t> Slab </a:t>
            </a:r>
            <a:r>
              <a:rPr lang="en-US" err="1"/>
              <a:t>ExtraLight</a:t>
            </a:r>
            <a:r>
              <a:rPr lang="en-US"/>
              <a:t>, 16)</a:t>
            </a:r>
          </a:p>
          <a:p>
            <a:pPr lvl="4"/>
            <a:r>
              <a:rPr lang="en-US"/>
              <a:t>Fifth level (</a:t>
            </a:r>
            <a:r>
              <a:rPr lang="en-US" err="1"/>
              <a:t>Orgon</a:t>
            </a:r>
            <a:r>
              <a:rPr lang="en-US"/>
              <a:t> Slab </a:t>
            </a:r>
            <a:r>
              <a:rPr lang="en-US" err="1"/>
              <a:t>ExtraLight</a:t>
            </a:r>
            <a:r>
              <a:rPr lang="en-US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6" y="1730669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(ORGON SLAB LIGHT, 24 PT.)</a:t>
            </a:r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12192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(ORGON SLAB MEDIUM, 30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9712" y="5522978"/>
            <a:ext cx="1347216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361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7"/>
            <a:ext cx="10928280" cy="3701376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667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523962" indent="-304792">
              <a:buSzPct val="100000"/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2133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743131" indent="-304792">
              <a:buFont typeface="Lucida Grande"/>
              <a:buChar char="&gt;"/>
              <a:defRPr sz="1867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/>
              <a:t>Bulleted content here (</a:t>
            </a:r>
            <a:r>
              <a:rPr lang="en-US" err="1"/>
              <a:t>Orgon</a:t>
            </a:r>
            <a:r>
              <a:rPr lang="en-US"/>
              <a:t> Slab Light, 24 pt.)</a:t>
            </a:r>
          </a:p>
          <a:p>
            <a:pPr lvl="1"/>
            <a:r>
              <a:rPr lang="en-US"/>
              <a:t>Second level (</a:t>
            </a:r>
            <a:r>
              <a:rPr lang="en-US" err="1"/>
              <a:t>Orgon</a:t>
            </a:r>
            <a:r>
              <a:rPr lang="en-US"/>
              <a:t> Slab Light, 20)</a:t>
            </a:r>
          </a:p>
          <a:p>
            <a:pPr lvl="2"/>
            <a:r>
              <a:rPr lang="en-US"/>
              <a:t>Third level (</a:t>
            </a:r>
            <a:r>
              <a:rPr lang="en-US" err="1"/>
              <a:t>Orgon</a:t>
            </a:r>
            <a:r>
              <a:rPr lang="en-US"/>
              <a:t> Slab Light, 18)</a:t>
            </a:r>
          </a:p>
          <a:p>
            <a:pPr lvl="3"/>
            <a:r>
              <a:rPr lang="en-US"/>
              <a:t>Fourth level (</a:t>
            </a:r>
            <a:r>
              <a:rPr lang="en-US" err="1"/>
              <a:t>Orgon</a:t>
            </a:r>
            <a:r>
              <a:rPr lang="en-US"/>
              <a:t> Slab Light, 16)</a:t>
            </a:r>
          </a:p>
          <a:p>
            <a:pPr lvl="4"/>
            <a:r>
              <a:rPr lang="en-US"/>
              <a:t>Fifth level (</a:t>
            </a:r>
            <a:r>
              <a:rPr lang="en-US" err="1"/>
              <a:t>Orgon</a:t>
            </a:r>
            <a:r>
              <a:rPr lang="en-US"/>
              <a:t> Slab Light, 14)</a:t>
            </a:r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12192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9712" y="5522978"/>
            <a:ext cx="1347216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412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5" y="1736727"/>
            <a:ext cx="10695516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12192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(ORGON SLAB MEDIUM,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9712" y="5522978"/>
            <a:ext cx="1347216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1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jp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theme" Target="../theme/theme1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9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053" y="439716"/>
            <a:ext cx="5306171" cy="10893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053" y="439716"/>
            <a:ext cx="5306171" cy="10893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5" name="Google Shape;285;p1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55648"/>
            <a:ext cx="10515600" cy="439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43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9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867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2400"/>
        </a:spcBef>
        <a:spcAft>
          <a:spcPts val="800"/>
        </a:spcAft>
        <a:buFont typeface="System Font Regular"/>
        <a:buChar char="​"/>
        <a:defRPr sz="32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1pPr>
      <a:lvl2pPr marL="365751" indent="-365751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6"/>
        </a:buClr>
        <a:buSzPct val="80000"/>
        <a:buFont typeface="Lucida Grande" panose="020B0600040502020204" pitchFamily="34" charset="0"/>
        <a:buChar char="▶"/>
        <a:tabLst/>
        <a:defRPr sz="2667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2pPr>
      <a:lvl3pPr marL="609585" indent="-243834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667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3pPr>
      <a:lvl4pPr marL="990575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Clr>
          <a:schemeClr val="accent4"/>
        </a:buClr>
        <a:buSzPct val="100000"/>
        <a:buFont typeface="Lucida Grande" panose="020B0600040502020204" pitchFamily="34" charset="0"/>
        <a:buChar char="▪"/>
        <a:tabLst/>
        <a:defRPr sz="24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1600"/>
        </a:spcBef>
        <a:spcAft>
          <a:spcPts val="1600"/>
        </a:spcAft>
        <a:buFont typeface="System Font Regular"/>
        <a:buChar char="​"/>
        <a:defRPr sz="3733" b="0" i="1" kern="1200">
          <a:solidFill>
            <a:schemeClr val="accent5"/>
          </a:solidFill>
          <a:latin typeface="Tisa Offc Serif Pro" panose="02010504030101020102" pitchFamily="2" charset="0"/>
          <a:ea typeface="+mn-ea"/>
          <a:cs typeface="+mn-cs"/>
        </a:defRPr>
      </a:lvl5pPr>
      <a:lvl6pPr marL="0" indent="0" algn="l" defTabSz="914377" rtl="0" eaLnBrk="1" latinLnBrk="0" hangingPunct="1">
        <a:lnSpc>
          <a:spcPct val="100000"/>
        </a:lnSpc>
        <a:spcBef>
          <a:spcPts val="500"/>
        </a:spcBef>
        <a:buFont typeface="System Font Regular"/>
        <a:buNone/>
        <a:defRPr sz="2667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6pPr>
      <a:lvl7pPr marL="0" indent="-365751" algn="l" defTabSz="914377" rtl="0" eaLnBrk="1" latinLnBrk="0" hangingPunct="1">
        <a:lnSpc>
          <a:spcPct val="100000"/>
        </a:lnSpc>
        <a:spcBef>
          <a:spcPts val="500"/>
        </a:spcBef>
        <a:buClr>
          <a:srgbClr val="FED925"/>
        </a:buClr>
        <a:buSzPct val="90000"/>
        <a:buFont typeface=".Hiragino Kaku Gothic Interface W3"/>
        <a:buChar char="▷"/>
        <a:defRPr sz="24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7pPr>
      <a:lvl8pPr marL="609585" indent="-243834" algn="l" defTabSz="914377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SzPct val="110000"/>
        <a:buFont typeface="Courier New" panose="02070309020205020404" pitchFamily="49" charset="0"/>
        <a:buChar char="o"/>
        <a:defRPr sz="2133" b="0" i="0" kern="1200" spc="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8pPr>
      <a:lvl9pPr marL="1097253" indent="-243834" algn="l" defTabSz="914377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Orgon Slab Medium" panose="02000603000000020004" pitchFamily="50" charset="0"/>
        <a:buChar char="→"/>
        <a:defRPr sz="1867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2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4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E2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053" y="439716"/>
            <a:ext cx="5306171" cy="108932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9"/>
          <p:cNvSpPr txBox="1">
            <a:spLocks noGrp="1"/>
          </p:cNvSpPr>
          <p:nvPr>
            <p:ph type="title"/>
          </p:nvPr>
        </p:nvSpPr>
        <p:spPr>
          <a:xfrm>
            <a:off x="463296" y="402336"/>
            <a:ext cx="10033000" cy="47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09"/>
          <p:cNvSpPr txBox="1"/>
          <p:nvPr/>
        </p:nvSpPr>
        <p:spPr>
          <a:xfrm>
            <a:off x="11726402" y="6535125"/>
            <a:ext cx="6213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109"/>
          <p:cNvSpPr txBox="1">
            <a:spLocks noGrp="1"/>
          </p:cNvSpPr>
          <p:nvPr>
            <p:ph type="body" idx="1"/>
          </p:nvPr>
        </p:nvSpPr>
        <p:spPr>
          <a:xfrm>
            <a:off x="463296" y="1560576"/>
            <a:ext cx="112776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6404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NTR"/>
              <a:buChar char="​"/>
              <a:defRPr sz="2133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3695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ts val="1706"/>
              <a:buFont typeface="Cambria"/>
              <a:buChar char="•"/>
              <a:defRPr sz="2133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715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67"/>
              <a:buFont typeface="NTR"/>
              <a:buChar char="▸"/>
              <a:defRPr sz="1867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4960" algn="l" rtl="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accent4"/>
              </a:buClr>
              <a:buSzPts val="1360"/>
              <a:buFont typeface="Merriweather Sans"/>
              <a:buChar char="▪"/>
              <a:defRPr sz="16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640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NTR"/>
              <a:buChar char="​"/>
              <a:defRPr sz="2133" b="0" i="1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32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33"/>
              <a:buFont typeface="NTR"/>
              <a:buChar char="​"/>
              <a:defRPr sz="1333" b="1" i="0" u="none" strike="noStrike" cap="none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333"/>
              <a:buFont typeface="Cambria"/>
              <a:buNone/>
              <a:defRPr sz="1333" b="0" i="0" u="none" strike="noStrike" cap="non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67"/>
              <a:buFont typeface="Cambria"/>
              <a:buNone/>
              <a:defRPr sz="10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​"/>
              <a:defRPr sz="1400" b="0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1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053" y="439716"/>
            <a:ext cx="5306171" cy="108932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D88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E2F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taffcouncil.mst.edu/staffsuccesscenter/recognition/" TargetMode="Externa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acsenate@mst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/>
          <p:cNvSpPr txBox="1">
            <a:spLocks noGrp="1"/>
          </p:cNvSpPr>
          <p:nvPr>
            <p:ph type="body" idx="1"/>
          </p:nvPr>
        </p:nvSpPr>
        <p:spPr>
          <a:xfrm>
            <a:off x="2057971" y="2144530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9"/>
              </a:buClr>
              <a:buSzPts val="5000"/>
              <a:buNone/>
            </a:pPr>
            <a:r>
              <a:rPr lang="en"/>
              <a:t>Faculty Senate Meeting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/>
              <a:t>January 26, 2023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g2000120cb5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75" y="540925"/>
            <a:ext cx="11105024" cy="56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8"/>
          <p:cNvSpPr txBox="1">
            <a:spLocks noGrp="1"/>
          </p:cNvSpPr>
          <p:nvPr>
            <p:ph type="body" idx="1"/>
          </p:nvPr>
        </p:nvSpPr>
        <p:spPr>
          <a:xfrm>
            <a:off x="879075" y="1736724"/>
            <a:ext cx="10928400" cy="4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585" marR="0" lvl="0" indent="-50798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</a:pPr>
            <a:r>
              <a:rPr lang="en"/>
              <a:t>Enrollment and retention</a:t>
            </a:r>
            <a:endParaRPr/>
          </a:p>
          <a:p>
            <a:pPr marL="609585" lvl="0" indent="-5079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Yield Campaigns</a:t>
            </a:r>
            <a:endParaRPr/>
          </a:p>
          <a:p>
            <a:pPr marL="609585" lvl="0" indent="-5079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Bio X</a:t>
            </a:r>
            <a:endParaRPr/>
          </a:p>
          <a:p>
            <a:pPr marL="609584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Online programs</a:t>
            </a:r>
            <a:endParaRPr/>
          </a:p>
          <a:p>
            <a:pPr marL="609584" lvl="0" indent="-5079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Faculty searches in progress</a:t>
            </a:r>
            <a:endParaRPr/>
          </a:p>
          <a:p>
            <a:pPr marL="1219169" lvl="1" indent="-474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CASE - 10</a:t>
            </a:r>
            <a:endParaRPr/>
          </a:p>
          <a:p>
            <a:pPr marL="1219169" lvl="1" indent="-474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CEC - 26</a:t>
            </a:r>
            <a:endParaRPr/>
          </a:p>
          <a:p>
            <a:pPr marL="1219169" lvl="1" indent="-474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Kummer -  4</a:t>
            </a:r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body" idx="2"/>
          </p:nvPr>
        </p:nvSpPr>
        <p:spPr>
          <a:xfrm>
            <a:off x="1098876" y="523911"/>
            <a:ext cx="10912800" cy="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lang="en"/>
              <a:t>Spring Semester Focus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6db02d0b30_0_5"/>
          <p:cNvSpPr txBox="1">
            <a:spLocks noGrp="1"/>
          </p:cNvSpPr>
          <p:nvPr>
            <p:ph type="body" idx="2"/>
          </p:nvPr>
        </p:nvSpPr>
        <p:spPr>
          <a:xfrm>
            <a:off x="1098876" y="523911"/>
            <a:ext cx="10912800" cy="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lang="en"/>
              <a:t>President Mun Choi Visit with FS Officers</a:t>
            </a:r>
            <a:endParaRPr/>
          </a:p>
        </p:txBody>
      </p:sp>
      <p:sp>
        <p:nvSpPr>
          <p:cNvPr id="434" name="Google Shape;434;g16db02d0b30_0_5"/>
          <p:cNvSpPr txBox="1">
            <a:spLocks noGrp="1"/>
          </p:cNvSpPr>
          <p:nvPr>
            <p:ph type="body" idx="1"/>
          </p:nvPr>
        </p:nvSpPr>
        <p:spPr>
          <a:xfrm>
            <a:off x="879073" y="1736727"/>
            <a:ext cx="10928400" cy="3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584" marR="0" lvl="0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</a:pPr>
            <a:r>
              <a:rPr lang="en"/>
              <a:t>Tuesday, January 31, 8am</a:t>
            </a:r>
            <a:endParaRPr/>
          </a:p>
          <a:p>
            <a:pPr marL="609585" lvl="0" indent="-5079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Issues? Comments? Concerns?</a:t>
            </a:r>
            <a:endParaRPr/>
          </a:p>
          <a:p>
            <a:pPr marL="609585" lvl="0" indent="-5079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Anonymous form (you will have to sign in, but we aren’t collecting email addresses)</a:t>
            </a:r>
            <a:endParaRPr/>
          </a:p>
          <a:p>
            <a:pPr marL="609585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609585" marR="0" lvl="0" indent="-50798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</a:pPr>
            <a:r>
              <a:rPr lang="en"/>
              <a:t>https://forms.gle/Tn49zhRCR66oc8Rb7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"/>
          <p:cNvSpPr txBox="1">
            <a:spLocks noGrp="1"/>
          </p:cNvSpPr>
          <p:nvPr>
            <p:ph type="body" idx="1"/>
          </p:nvPr>
        </p:nvSpPr>
        <p:spPr>
          <a:xfrm>
            <a:off x="895676" y="1842047"/>
            <a:ext cx="9296400" cy="368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440" name="Google Shape;4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2100" y="376400"/>
            <a:ext cx="5785300" cy="559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5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IV.	Campus Reports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A.	Staff Council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M. Fowler</a:t>
            </a:r>
            <a:endParaRPr/>
          </a:p>
        </p:txBody>
      </p:sp>
      <p:sp>
        <p:nvSpPr>
          <p:cNvPr id="446" name="Google Shape;446;p15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CB8CD73-FF1E-0957-1B29-4C56D47E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56" y="1568621"/>
            <a:ext cx="11143488" cy="1676889"/>
          </a:xfrm>
        </p:spPr>
        <p:txBody>
          <a:bodyPr>
            <a:normAutofit fontScale="92500"/>
          </a:bodyPr>
          <a:lstStyle/>
          <a:p>
            <a:r>
              <a:rPr lang="en-US" dirty="0"/>
              <a:t>First monthly newsletter went out to Faculty and Staff on January 18</a:t>
            </a:r>
            <a:r>
              <a:rPr lang="en-US" baseline="30000" dirty="0"/>
              <a:t>th</a:t>
            </a:r>
            <a:r>
              <a:rPr lang="en-US" dirty="0"/>
              <a:t>. Mentioned launch of new employee recognition program. </a:t>
            </a:r>
            <a:r>
              <a:rPr lang="en-US" dirty="0">
                <a:hlinkClick r:id="rId2"/>
              </a:rPr>
              <a:t>https://staffcouncil.mst.edu/staffsuccesscenter/recognition/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44EFE2-02B2-4B3F-07DF-8D421B78A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377">
              <a:buClrTx/>
            </a:pPr>
            <a:r>
              <a:rPr lang="en-US" kern="1200">
                <a:solidFill>
                  <a:srgbClr val="FFFFFF"/>
                </a:solidFill>
                <a:ea typeface="+mn-ea"/>
                <a:cs typeface="+mn-cs"/>
              </a:rPr>
              <a:t>Missouri University of Science and Technology</a:t>
            </a:r>
            <a:endParaRPr 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9B718D67-513C-35DD-1170-0FA6E90C8B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256" y="899905"/>
            <a:ext cx="11143488" cy="414528"/>
          </a:xfrm>
        </p:spPr>
        <p:txBody>
          <a:bodyPr/>
          <a:lstStyle/>
          <a:p>
            <a:r>
              <a:rPr lang="en-US" dirty="0"/>
              <a:t>Employee Recognition Program Launch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7E3B153-5CBB-1F1D-0CD0-9E4FC03D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A016A-59AF-37D9-AC52-631953ECE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763" y="2905395"/>
            <a:ext cx="4510380" cy="2997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7F36B-D2ED-0345-58C5-CCE87DDC5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34" y="2920831"/>
            <a:ext cx="2368549" cy="236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C93C5-3439-CCE1-088E-C2F771737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200" y="2905396"/>
            <a:ext cx="5384800" cy="26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1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IV.	Campus Reports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B.	Student Council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W. Retzlaff 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B49"/>
              </a:buClr>
              <a:buSzPts val="2800"/>
              <a:buNone/>
            </a:pPr>
            <a:r>
              <a:rPr lang="en" sz="28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B49"/>
              </a:buClr>
              <a:buSzPts val="2800"/>
              <a:buNone/>
            </a:pPr>
            <a:r>
              <a:rPr lang="en" sz="28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6350" lvl="0" indent="-63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0"/>
          <p:cNvSpPr txBox="1">
            <a:spLocks noGrp="1"/>
          </p:cNvSpPr>
          <p:nvPr>
            <p:ph type="body" idx="3"/>
          </p:nvPr>
        </p:nvSpPr>
        <p:spPr>
          <a:xfrm>
            <a:off x="1995791" y="1790002"/>
            <a:ext cx="8117732" cy="473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800"/>
              <a:buNone/>
            </a:pP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Election Day Leniency Policy </a:t>
            </a:r>
            <a:endParaRPr/>
          </a:p>
          <a:p>
            <a:pPr marL="800100" lvl="1" indent="-190500" algn="l" rtl="0"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Calibri"/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342900" algn="l" rtl="0"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Calibri"/>
              <a:buChar char="-"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Preparing to make a motion for February 16th</a:t>
            </a:r>
            <a:endParaRPr/>
          </a:p>
          <a:p>
            <a:pPr marL="800100" lvl="1" indent="-190500" algn="l" rtl="0"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Calibri"/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342900" algn="l" rtl="0">
              <a:spcBef>
                <a:spcPts val="0"/>
              </a:spcBef>
              <a:spcAft>
                <a:spcPts val="0"/>
              </a:spcAft>
              <a:buClr>
                <a:srgbClr val="696C6F"/>
              </a:buClr>
              <a:buSzPts val="2000"/>
              <a:buFont typeface="Calibri"/>
              <a:buChar char="-"/>
            </a:pPr>
            <a:r>
              <a:rPr lang="en" sz="2000" b="1">
                <a:solidFill>
                  <a:srgbClr val="696C6F"/>
                </a:solidFill>
                <a:latin typeface="Calibri"/>
                <a:ea typeface="Calibri"/>
                <a:cs typeface="Calibri"/>
                <a:sym typeface="Calibri"/>
              </a:rPr>
              <a:t>On all National Election Days, teachers exercise a leniency policy</a:t>
            </a:r>
            <a:endParaRPr/>
          </a:p>
          <a:p>
            <a:pPr marL="800100" lvl="1" indent="-190500" algn="l" rtl="0"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Calibri"/>
              <a:buNone/>
            </a:pPr>
            <a:endParaRPr sz="2400" b="1">
              <a:solidFill>
                <a:srgbClr val="696C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342900" algn="l" rtl="0">
              <a:spcBef>
                <a:spcPts val="0"/>
              </a:spcBef>
              <a:spcAft>
                <a:spcPts val="0"/>
              </a:spcAft>
              <a:buClr>
                <a:srgbClr val="696C6F"/>
              </a:buClr>
              <a:buSzPts val="2000"/>
              <a:buFont typeface="Calibri"/>
              <a:buChar char="-"/>
            </a:pPr>
            <a:r>
              <a:rPr lang="en" sz="2000" b="1">
                <a:solidFill>
                  <a:srgbClr val="696C6F"/>
                </a:solidFill>
                <a:latin typeface="Calibri"/>
                <a:ea typeface="Calibri"/>
                <a:cs typeface="Calibri"/>
                <a:sym typeface="Calibri"/>
              </a:rPr>
              <a:t>A policy similar to that of the Career fair</a:t>
            </a:r>
            <a:endParaRPr/>
          </a:p>
          <a:p>
            <a:pPr marL="1257300" lvl="2" indent="-215900" algn="l" rtl="0"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Calibri"/>
              <a:buNone/>
            </a:pPr>
            <a:endParaRPr sz="2000" b="1">
              <a:solidFill>
                <a:srgbClr val="696C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0" lvl="3" indent="-342900" algn="l" rtl="0">
              <a:spcBef>
                <a:spcPts val="0"/>
              </a:spcBef>
              <a:spcAft>
                <a:spcPts val="0"/>
              </a:spcAft>
              <a:buClr>
                <a:srgbClr val="696C6F"/>
              </a:buClr>
              <a:buSzPts val="1600"/>
              <a:buFont typeface="Calibri"/>
              <a:buChar char="-"/>
            </a:pPr>
            <a:r>
              <a:rPr lang="en" sz="1600" b="1">
                <a:solidFill>
                  <a:srgbClr val="696C6F"/>
                </a:solidFill>
                <a:latin typeface="Calibri"/>
                <a:ea typeface="Calibri"/>
                <a:cs typeface="Calibri"/>
                <a:sym typeface="Calibri"/>
              </a:rPr>
              <a:t>Please reach out to me to provide any help on what would look best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IV.	Campus Reports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C.	Council of Graduate Students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M. Twarakavi 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(No report)</a:t>
            </a:r>
            <a:r>
              <a:rPr lang="en" sz="28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28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28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B49"/>
              </a:buClr>
              <a:buSzPts val="2800"/>
              <a:buNone/>
            </a:pPr>
            <a:r>
              <a:rPr lang="en" sz="28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6350" lvl="0" indent="-63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7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V.	Special Topic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B49"/>
              </a:buClr>
              <a:buSzPts val="32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3600">
                <a:solidFill>
                  <a:srgbClr val="003B49"/>
                </a:solidFill>
              </a:rPr>
              <a:t>Undergraduate Education</a:t>
            </a:r>
            <a:endParaRPr sz="3600"/>
          </a:p>
          <a:p>
            <a:pPr marL="858838" lvl="1" indent="-85883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B49"/>
              </a:buClr>
              <a:buSzPts val="32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D</a:t>
            </a:r>
            <a:r>
              <a:rPr lang="en" sz="3600">
                <a:solidFill>
                  <a:srgbClr val="003B49"/>
                </a:solidFill>
              </a:rPr>
              <a:t>. Reardon</a:t>
            </a:r>
            <a:endParaRPr sz="3600"/>
          </a:p>
          <a:p>
            <a:pPr marL="858838" lvl="1" indent="-85883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B49"/>
              </a:buClr>
              <a:buSzPts val="2800"/>
              <a:buNone/>
            </a:pPr>
            <a:r>
              <a:rPr lang="en" sz="28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28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858838" lvl="1" indent="-85883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B49"/>
              </a:buClr>
              <a:buSzPts val="2800"/>
              <a:buNone/>
            </a:pPr>
            <a:r>
              <a:rPr lang="en" sz="28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6350" lvl="0" indent="-63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 Senators may debate motions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 Senators can vote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are not a Senator, or a proxy, you cannot vote or debate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speak over someone, or out of order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Raise your hand to speak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President may call on you and then you will have the floor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Unless you have been recognized (been told you have the floor), you may not speak</a:t>
            </a:r>
            <a:endParaRPr/>
          </a:p>
          <a:p>
            <a:pPr marL="6350" lvl="0" indent="-63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>
              <a:solidFill>
                <a:srgbClr val="003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/>
              <a:t>Meeting procedure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1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Cambria"/>
              <a:buNone/>
            </a:pPr>
            <a:r>
              <a:rPr lang="en" sz="3800">
                <a:latin typeface="Cambria"/>
                <a:ea typeface="Cambria"/>
                <a:cs typeface="Cambria"/>
                <a:sym typeface="Cambria"/>
              </a:rPr>
              <a:t>Student Support Initiatives</a:t>
            </a:r>
            <a:endParaRPr sz="3800"/>
          </a:p>
        </p:txBody>
      </p:sp>
      <p:sp>
        <p:nvSpPr>
          <p:cNvPr id="475" name="Google Shape;475;p31"/>
          <p:cNvSpPr txBox="1">
            <a:spLocks noGrp="1"/>
          </p:cNvSpPr>
          <p:nvPr>
            <p:ph type="subTitle" idx="1"/>
          </p:nvPr>
        </p:nvSpPr>
        <p:spPr>
          <a:xfrm>
            <a:off x="462843" y="1090976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" sz="3200" b="0"/>
              <a:t>Office of Undergraduate Education</a:t>
            </a:r>
            <a:endParaRPr/>
          </a:p>
        </p:txBody>
      </p:sp>
      <p:sp>
        <p:nvSpPr>
          <p:cNvPr id="476" name="Google Shape;476;p31"/>
          <p:cNvSpPr txBox="1">
            <a:spLocks noGrp="1"/>
          </p:cNvSpPr>
          <p:nvPr>
            <p:ph type="body" idx="3"/>
          </p:nvPr>
        </p:nvSpPr>
        <p:spPr>
          <a:xfrm>
            <a:off x="1123949" y="1782460"/>
            <a:ext cx="9916584" cy="372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60950" anchor="t" anchorCtr="0">
            <a:noAutofit/>
          </a:bodyPr>
          <a:lstStyle/>
          <a:p>
            <a:pPr marL="380365" lvl="0" indent="-3803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Advising Center</a:t>
            </a:r>
            <a:endParaRPr/>
          </a:p>
          <a:p>
            <a:pPr marL="380365" lvl="0" indent="-3803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Experiential Learning Office</a:t>
            </a:r>
            <a:endParaRPr/>
          </a:p>
          <a:p>
            <a:pPr marL="380365" lvl="0" indent="-3803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Kummer Student Design Center</a:t>
            </a:r>
            <a:endParaRPr/>
          </a:p>
          <a:p>
            <a:pPr marL="380365" lvl="0" indent="-3803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LEAD--[L]earning [E]nhancement [A]cross [D]isciplines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380365" lvl="0" indent="-3803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Student Success Center</a:t>
            </a:r>
            <a:endParaRPr/>
          </a:p>
          <a:p>
            <a:pPr marL="380365" lvl="0" indent="-3803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Student Veterans Resource Center</a:t>
            </a:r>
            <a:endParaRPr/>
          </a:p>
          <a:p>
            <a:pPr marL="380365" lvl="0" indent="-3803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Writing Center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29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32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33" y="176648"/>
            <a:ext cx="9069237" cy="650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2"/>
          <p:cNvSpPr txBox="1"/>
          <p:nvPr/>
        </p:nvSpPr>
        <p:spPr>
          <a:xfrm>
            <a:off x="2464730" y="1001058"/>
            <a:ext cx="463176" cy="2492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61%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3" name="Google Shape;483;p32"/>
          <p:cNvGrpSpPr/>
          <p:nvPr/>
        </p:nvGrpSpPr>
        <p:grpSpPr>
          <a:xfrm>
            <a:off x="2543944" y="2056243"/>
            <a:ext cx="295994" cy="2499205"/>
            <a:chOff x="2543944" y="2056243"/>
            <a:chExt cx="295994" cy="2499205"/>
          </a:xfrm>
        </p:grpSpPr>
        <p:sp>
          <p:nvSpPr>
            <p:cNvPr id="484" name="Google Shape;484;p32"/>
            <p:cNvSpPr txBox="1"/>
            <p:nvPr/>
          </p:nvSpPr>
          <p:spPr>
            <a:xfrm>
              <a:off x="2543945" y="4155338"/>
              <a:ext cx="2959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2"/>
            <p:cNvSpPr txBox="1"/>
            <p:nvPr/>
          </p:nvSpPr>
          <p:spPr>
            <a:xfrm>
              <a:off x="2543944" y="2056243"/>
              <a:ext cx="295993" cy="4001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32"/>
          <p:cNvGrpSpPr/>
          <p:nvPr/>
        </p:nvGrpSpPr>
        <p:grpSpPr>
          <a:xfrm>
            <a:off x="1630843" y="597647"/>
            <a:ext cx="7204450" cy="4527616"/>
            <a:chOff x="1616465" y="597647"/>
            <a:chExt cx="7204450" cy="4527616"/>
          </a:xfrm>
        </p:grpSpPr>
        <p:sp>
          <p:nvSpPr>
            <p:cNvPr id="487" name="Google Shape;487;p32"/>
            <p:cNvSpPr txBox="1"/>
            <p:nvPr/>
          </p:nvSpPr>
          <p:spPr>
            <a:xfrm>
              <a:off x="3298616" y="1001057"/>
              <a:ext cx="448799" cy="20313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0"/>
                <a:buFont typeface="Arial"/>
                <a:buNone/>
              </a:pPr>
              <a:endParaRPr sz="1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0"/>
                <a:buFont typeface="Arial"/>
                <a:buNone/>
              </a:pPr>
              <a:endParaRPr sz="1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0"/>
                <a:buFont typeface="Arial"/>
                <a:buNone/>
              </a:pPr>
              <a:endParaRPr sz="1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0"/>
                <a:buFont typeface="Arial"/>
                <a:buNone/>
              </a:pPr>
              <a:endParaRPr sz="1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2"/>
            <p:cNvSpPr txBox="1"/>
            <p:nvPr/>
          </p:nvSpPr>
          <p:spPr>
            <a:xfrm>
              <a:off x="3377831" y="3968432"/>
              <a:ext cx="2959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2"/>
            <p:cNvSpPr txBox="1"/>
            <p:nvPr/>
          </p:nvSpPr>
          <p:spPr>
            <a:xfrm>
              <a:off x="4118125" y="986679"/>
              <a:ext cx="448799" cy="19697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14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endParaRPr sz="12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endParaRPr sz="12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endParaRPr sz="12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endParaRPr sz="12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2"/>
            <p:cNvSpPr txBox="1"/>
            <p:nvPr/>
          </p:nvSpPr>
          <p:spPr>
            <a:xfrm>
              <a:off x="4125454" y="3867790"/>
              <a:ext cx="4972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2"/>
            <p:cNvSpPr txBox="1"/>
            <p:nvPr/>
          </p:nvSpPr>
          <p:spPr>
            <a:xfrm>
              <a:off x="4952012" y="986678"/>
              <a:ext cx="448799" cy="17697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27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2"/>
            <p:cNvSpPr txBox="1"/>
            <p:nvPr/>
          </p:nvSpPr>
          <p:spPr>
            <a:xfrm>
              <a:off x="4959340" y="3738393"/>
              <a:ext cx="5260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36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2"/>
            <p:cNvSpPr txBox="1"/>
            <p:nvPr/>
          </p:nvSpPr>
          <p:spPr>
            <a:xfrm>
              <a:off x="5793226" y="3436468"/>
              <a:ext cx="5260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84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2"/>
            <p:cNvSpPr txBox="1"/>
            <p:nvPr/>
          </p:nvSpPr>
          <p:spPr>
            <a:xfrm>
              <a:off x="5785897" y="1001055"/>
              <a:ext cx="448799" cy="109260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50"/>
                <a:buFont typeface="Arial"/>
                <a:buNone/>
              </a:pPr>
              <a:endParaRPr sz="8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50"/>
                <a:buFont typeface="Arial"/>
                <a:buNone/>
              </a:pPr>
              <a:endParaRPr sz="8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31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2"/>
            <p:cNvSpPr txBox="1"/>
            <p:nvPr/>
          </p:nvSpPr>
          <p:spPr>
            <a:xfrm>
              <a:off x="1616465" y="1001057"/>
              <a:ext cx="463176" cy="41242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2"/>
            <p:cNvSpPr txBox="1"/>
            <p:nvPr/>
          </p:nvSpPr>
          <p:spPr>
            <a:xfrm>
              <a:off x="6605406" y="1001054"/>
              <a:ext cx="448799" cy="8002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46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2"/>
            <p:cNvSpPr txBox="1"/>
            <p:nvPr/>
          </p:nvSpPr>
          <p:spPr>
            <a:xfrm>
              <a:off x="7453669" y="986676"/>
              <a:ext cx="448799" cy="4001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54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2"/>
            <p:cNvSpPr txBox="1"/>
            <p:nvPr/>
          </p:nvSpPr>
          <p:spPr>
            <a:xfrm>
              <a:off x="6555225" y="3192052"/>
              <a:ext cx="5979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184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2"/>
            <p:cNvSpPr txBox="1"/>
            <p:nvPr/>
          </p:nvSpPr>
          <p:spPr>
            <a:xfrm>
              <a:off x="7403489" y="2933259"/>
              <a:ext cx="5979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486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2"/>
            <p:cNvSpPr txBox="1"/>
            <p:nvPr/>
          </p:nvSpPr>
          <p:spPr>
            <a:xfrm>
              <a:off x="8222998" y="2731975"/>
              <a:ext cx="5979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225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277944" y="981434"/>
              <a:ext cx="445698" cy="71886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2"/>
            <p:cNvSpPr txBox="1"/>
            <p:nvPr/>
          </p:nvSpPr>
          <p:spPr>
            <a:xfrm>
              <a:off x="8278539" y="597647"/>
              <a:ext cx="447671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503" name="Google Shape;503;p32"/>
          <p:cNvSpPr txBox="1"/>
          <p:nvPr/>
        </p:nvSpPr>
        <p:spPr>
          <a:xfrm>
            <a:off x="9523730" y="559307"/>
            <a:ext cx="2251314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Fall 2021 Cohort: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1011/1180 = 86.0%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92% = 1086/1180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+75</a:t>
            </a:r>
            <a:endParaRPr/>
          </a:p>
        </p:txBody>
      </p:sp>
      <p:sp>
        <p:nvSpPr>
          <p:cNvPr id="504" name="Google Shape;504;p32"/>
          <p:cNvSpPr txBox="1"/>
          <p:nvPr/>
        </p:nvSpPr>
        <p:spPr>
          <a:xfrm>
            <a:off x="9523729" y="4053004"/>
            <a:ext cx="2251314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Five Year Average: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1040/1228 = 84.7%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92% = 1130/1228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+90</a:t>
            </a:r>
            <a:endParaRPr/>
          </a:p>
        </p:txBody>
      </p:sp>
      <p:grpSp>
        <p:nvGrpSpPr>
          <p:cNvPr id="505" name="Google Shape;505;p32"/>
          <p:cNvGrpSpPr/>
          <p:nvPr/>
        </p:nvGrpSpPr>
        <p:grpSpPr>
          <a:xfrm>
            <a:off x="1807881" y="388470"/>
            <a:ext cx="5856941" cy="863438"/>
            <a:chOff x="1807881" y="388470"/>
            <a:chExt cx="5856941" cy="863438"/>
          </a:xfrm>
        </p:grpSpPr>
        <p:sp>
          <p:nvSpPr>
            <p:cNvPr id="506" name="Google Shape;506;p32"/>
            <p:cNvSpPr txBox="1"/>
            <p:nvPr/>
          </p:nvSpPr>
          <p:spPr>
            <a:xfrm>
              <a:off x="1807881" y="388470"/>
              <a:ext cx="5856941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                                                                                                         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4618353" y="645485"/>
              <a:ext cx="963283" cy="28754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8" name="Google Shape;508;p32"/>
            <p:cNvCxnSpPr/>
            <p:nvPr/>
          </p:nvCxnSpPr>
          <p:spPr>
            <a:xfrm>
              <a:off x="5601059" y="604927"/>
              <a:ext cx="0" cy="646981"/>
            </a:xfrm>
            <a:prstGeom prst="straightConnector1">
              <a:avLst/>
            </a:prstGeom>
            <a:noFill/>
            <a:ln w="571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09" name="Google Shape;509;p32"/>
            <p:cNvSpPr txBox="1"/>
            <p:nvPr/>
          </p:nvSpPr>
          <p:spPr>
            <a:xfrm>
              <a:off x="3968433" y="569456"/>
              <a:ext cx="6554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113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32"/>
          <p:cNvSpPr txBox="1"/>
          <p:nvPr/>
        </p:nvSpPr>
        <p:spPr>
          <a:xfrm>
            <a:off x="3465225" y="583833"/>
            <a:ext cx="655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52/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3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50"/>
              <a:buFont typeface="Cambria"/>
              <a:buNone/>
            </a:pPr>
            <a:r>
              <a:rPr lang="en" sz="4250">
                <a:latin typeface="Cambria"/>
                <a:ea typeface="Cambria"/>
                <a:cs typeface="Cambria"/>
                <a:sym typeface="Cambria"/>
              </a:rPr>
              <a:t>Strategy #1</a:t>
            </a:r>
            <a:endParaRPr sz="4267"/>
          </a:p>
        </p:txBody>
      </p:sp>
      <p:sp>
        <p:nvSpPr>
          <p:cNvPr id="516" name="Google Shape;516;p33"/>
          <p:cNvSpPr txBox="1">
            <a:spLocks noGrp="1"/>
          </p:cNvSpPr>
          <p:nvPr>
            <p:ph type="subTitle" idx="1"/>
          </p:nvPr>
        </p:nvSpPr>
        <p:spPr>
          <a:xfrm>
            <a:off x="462843" y="1090976"/>
            <a:ext cx="10577690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</a:pPr>
            <a:r>
              <a:rPr lang="en" sz="3700" b="0">
                <a:latin typeface="Cambria"/>
                <a:ea typeface="Cambria"/>
                <a:cs typeface="Cambria"/>
                <a:sym typeface="Cambria"/>
              </a:rPr>
              <a:t>…Cornerstone Peers Scholarship &amp; Support Program</a:t>
            </a:r>
            <a:endParaRPr sz="3733" b="0"/>
          </a:p>
        </p:txBody>
      </p:sp>
      <p:sp>
        <p:nvSpPr>
          <p:cNvPr id="517" name="Google Shape;517;p33"/>
          <p:cNvSpPr txBox="1">
            <a:spLocks noGrp="1"/>
          </p:cNvSpPr>
          <p:nvPr>
            <p:ph type="body" idx="3"/>
          </p:nvPr>
        </p:nvSpPr>
        <p:spPr>
          <a:xfrm>
            <a:off x="914400" y="1716618"/>
            <a:ext cx="10126133" cy="412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60950" anchor="t" anchorCtr="0">
            <a:noAutofit/>
          </a:bodyPr>
          <a:lstStyle/>
          <a:p>
            <a:pPr marL="380365" lvl="0" indent="-3803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Cornerstone:  the first stone set; all other stones will be set in reference to this stone, thus determining the position of the entire structure</a:t>
            </a:r>
            <a:endParaRPr/>
          </a:p>
          <a:p>
            <a:pPr marL="380365" lvl="0" indent="-3803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Modeled after the Kessler Scholars Program at U. Michigan, but expanded to the highest risk ~120 incoming FTC students; not exclusively First-Gen students like Kessler</a:t>
            </a:r>
            <a:endParaRPr sz="2400"/>
          </a:p>
          <a:p>
            <a:pPr marL="400050" lvl="1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Funding for first year pilot is coming from UE thanks in part to Kummer Institute Student Success funding </a:t>
            </a:r>
            <a:endParaRPr/>
          </a:p>
          <a:p>
            <a:pPr marL="400050" lvl="1" indent="-2781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Cambria"/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WHO:  Mike Pleimann                     WHEN:  full implementation for 40%+ risk </a:t>
            </a:r>
            <a:endParaRPr/>
          </a:p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Cambria"/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  students (120) Fall 2023</a:t>
            </a:r>
            <a:endParaRPr/>
          </a:p>
          <a:p>
            <a:pPr marL="400050" lvl="1" indent="-2578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40"/>
              <a:buFont typeface="Noto Sans Symbols"/>
              <a:buNone/>
            </a:pP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4"/>
          <p:cNvSpPr txBox="1">
            <a:spLocks noGrp="1"/>
          </p:cNvSpPr>
          <p:nvPr>
            <p:ph type="ctrTitle"/>
          </p:nvPr>
        </p:nvSpPr>
        <p:spPr>
          <a:xfrm>
            <a:off x="462845" y="399492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50"/>
              <a:buFont typeface="Cambria"/>
              <a:buNone/>
            </a:pPr>
            <a:r>
              <a:rPr lang="en" sz="4250">
                <a:latin typeface="Cambria"/>
                <a:ea typeface="Cambria"/>
                <a:cs typeface="Cambria"/>
                <a:sym typeface="Cambria"/>
              </a:rPr>
              <a:t>Strategy #2</a:t>
            </a:r>
            <a:endParaRPr sz="4267"/>
          </a:p>
        </p:txBody>
      </p:sp>
      <p:sp>
        <p:nvSpPr>
          <p:cNvPr id="523" name="Google Shape;523;p34"/>
          <p:cNvSpPr txBox="1">
            <a:spLocks noGrp="1"/>
          </p:cNvSpPr>
          <p:nvPr>
            <p:ph type="subTitle" idx="1"/>
          </p:nvPr>
        </p:nvSpPr>
        <p:spPr>
          <a:xfrm>
            <a:off x="462843" y="1090976"/>
            <a:ext cx="10205156" cy="4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</a:pPr>
            <a:r>
              <a:rPr lang="en" sz="3700" b="0">
                <a:latin typeface="Cambria"/>
                <a:ea typeface="Cambria"/>
                <a:cs typeface="Cambria"/>
                <a:sym typeface="Cambria"/>
              </a:rPr>
              <a:t>…Summer Scholars Program</a:t>
            </a:r>
            <a:endParaRPr sz="3733" b="0"/>
          </a:p>
        </p:txBody>
      </p:sp>
      <p:sp>
        <p:nvSpPr>
          <p:cNvPr id="524" name="Google Shape;524;p34"/>
          <p:cNvSpPr txBox="1">
            <a:spLocks noGrp="1"/>
          </p:cNvSpPr>
          <p:nvPr>
            <p:ph type="body" idx="3"/>
          </p:nvPr>
        </p:nvSpPr>
        <p:spPr>
          <a:xfrm>
            <a:off x="835377" y="1649943"/>
            <a:ext cx="10410888" cy="41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60950" anchor="t" anchorCtr="0">
            <a:noAutofit/>
          </a:bodyPr>
          <a:lstStyle/>
          <a:p>
            <a:pPr marL="380365" lvl="0" indent="-3803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 ten-week research-intensive summer experience</a:t>
            </a:r>
            <a:endParaRPr/>
          </a:p>
          <a:p>
            <a:pPr marL="613410" lvl="3" indent="-156209" algn="l" rtl="0">
              <a:lnSpc>
                <a:spcPct val="100000"/>
              </a:lnSpc>
              <a:spcBef>
                <a:spcPts val="633"/>
              </a:spcBef>
              <a:spcAft>
                <a:spcPts val="0"/>
              </a:spcAft>
              <a:buClr>
                <a:srgbClr val="00B050"/>
              </a:buClr>
              <a:buSzPts val="1615"/>
              <a:buFont typeface="Noto Sans Symbols"/>
              <a:buChar char="▶"/>
            </a:pPr>
            <a:r>
              <a:rPr lang="en" sz="1900">
                <a:latin typeface="Cambria"/>
                <a:ea typeface="Cambria"/>
                <a:cs typeface="Cambria"/>
                <a:sym typeface="Cambria"/>
              </a:rPr>
              <a:t>  Selection will prioritize First-Generation and URM students</a:t>
            </a:r>
            <a:endParaRPr/>
          </a:p>
          <a:p>
            <a:pPr marL="380365" lvl="0" indent="-380365" algn="l" rtl="0">
              <a:lnSpc>
                <a:spcPct val="90000"/>
              </a:lnSpc>
              <a:spcBef>
                <a:spcPts val="63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Modeled after the NSF Undergraduate Research Experience but with an academic component requiring the student to take one summer course, which opens course pathways and decreases time to graduation</a:t>
            </a:r>
            <a:endParaRPr/>
          </a:p>
          <a:p>
            <a:pPr marL="380365" lvl="0" indent="-3803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Creates a pipeline encouraging students to consider graduate education</a:t>
            </a:r>
            <a:endParaRPr sz="2400"/>
          </a:p>
          <a:p>
            <a:pPr marL="400050" lvl="1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▶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Funding for 10 students in the program's first year is coming from UE thanks in part to Kummer Institute Student Success funding</a:t>
            </a:r>
            <a:endParaRPr/>
          </a:p>
          <a:p>
            <a:pPr marL="400050" lvl="1" indent="-2781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Cambria"/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WHO: Dedie Wilson                  WHEN:  pilot for 10 students in Summer 2023</a:t>
            </a:r>
            <a:endParaRPr/>
          </a:p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Cambria"/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possible expansion in Summer 2024</a:t>
            </a:r>
            <a:endParaRPr/>
          </a:p>
          <a:p>
            <a:pPr marL="400050" lvl="1" indent="-2578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40"/>
              <a:buFont typeface="Noto Sans Symbols"/>
              <a:buNone/>
            </a:pP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5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VI. Reports of Standing Committees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/>
              <a:t>	</a:t>
            </a:r>
            <a:r>
              <a:rPr lang="en" sz="3600">
                <a:solidFill>
                  <a:srgbClr val="003B49"/>
                </a:solidFill>
              </a:rPr>
              <a:t>A</a:t>
            </a: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.	Campus Curricula</a:t>
            </a:r>
            <a:b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P. DeWitt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530" name="Google Shape;530;p35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6"/>
          <p:cNvSpPr txBox="1"/>
          <p:nvPr/>
        </p:nvSpPr>
        <p:spPr>
          <a:xfrm>
            <a:off x="2092755" y="1859280"/>
            <a:ext cx="8311775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CCC Meeting</a:t>
            </a:r>
            <a:br>
              <a:rPr lang="en" sz="3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32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	-8 December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Total Committee Activity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200"/>
              <a:buFont typeface="Arial"/>
              <a:buChar char="-"/>
            </a:pPr>
            <a:r>
              <a:rPr lang="en" sz="32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12 Course Change Requests (CC Forms)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200"/>
              <a:buFont typeface="Arial"/>
              <a:buChar char="-"/>
            </a:pPr>
            <a:r>
              <a:rPr lang="en" sz="32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3 Program Change Requests (DC Forms)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200"/>
              <a:buFont typeface="Arial"/>
              <a:buChar char="-"/>
            </a:pPr>
            <a:r>
              <a:rPr lang="en" sz="32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3 Experimental Course Requests (EC Forms)</a:t>
            </a:r>
            <a:endParaRPr/>
          </a:p>
        </p:txBody>
      </p:sp>
      <p:sp>
        <p:nvSpPr>
          <p:cNvPr id="539" name="Google Shape;539;p36"/>
          <p:cNvSpPr txBox="1"/>
          <p:nvPr/>
        </p:nvSpPr>
        <p:spPr>
          <a:xfrm>
            <a:off x="6370525" y="355601"/>
            <a:ext cx="37287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Campus Curricula Committee Report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8 December 2022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7"/>
          <p:cNvSpPr/>
          <p:nvPr/>
        </p:nvSpPr>
        <p:spPr>
          <a:xfrm>
            <a:off x="1524001" y="1706821"/>
            <a:ext cx="9143999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Course Changes (CC) Requested</a:t>
            </a:r>
            <a:endParaRPr sz="20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4898	AERO ENG 6410 : Optimal Control and Estimation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4897	AERO ENG 6430 : Robust Control Systems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4893	BIO SCI 5523 : Ichthyology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4904	EDUC 4375 : Cross Categorical Special Education	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4903	EDUC 4380 : Methods in Cross-Categorical Special Ed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580.1	ELEC ENG 6310 : Optimal Control And Estimation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582.1	ELEC ENG 6330 : Robust Control Systems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1328.1	EXP ENG 6312 : Scientific Instrumentation For Explosives Testing &amp; Blasting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1417.5	HISTORY 3443 : The American Military Experience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4895	MECH ENG 6410 : Optimal Control and Estimation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4896	MECH ENG 6430 : Robust Control Systems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4728.2	PHILOS 4554 : Technology, Ethics, and Philosophy</a:t>
            </a:r>
            <a:endParaRPr sz="23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37"/>
          <p:cNvSpPr txBox="1"/>
          <p:nvPr/>
        </p:nvSpPr>
        <p:spPr>
          <a:xfrm>
            <a:off x="6644640" y="678765"/>
            <a:ext cx="3728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Campus Curricula Committee Report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8 December 2022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9"/>
          <p:cNvSpPr/>
          <p:nvPr/>
        </p:nvSpPr>
        <p:spPr>
          <a:xfrm>
            <a:off x="1701553" y="1706820"/>
            <a:ext cx="8904303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Program Changes (PC) Requested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3.4		AE ENG-PHD : Aerospace Engineering PhD</a:t>
            </a:r>
            <a:endParaRPr sz="24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234.30	INORGPS-MS : Industrial Organizational Psychology MS</a:t>
            </a:r>
            <a:endParaRPr sz="24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89.5		MC ENG-PHD : Mechanical Engineering PhD</a:t>
            </a:r>
            <a:endParaRPr sz="24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9"/>
          <p:cNvSpPr txBox="1"/>
          <p:nvPr/>
        </p:nvSpPr>
        <p:spPr>
          <a:xfrm>
            <a:off x="6644640" y="678765"/>
            <a:ext cx="3728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Campus Curricula Committee Report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8 December 2022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6db02d0b30_0_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g16db02d0b30_0_10"/>
          <p:cNvSpPr/>
          <p:nvPr/>
        </p:nvSpPr>
        <p:spPr>
          <a:xfrm>
            <a:off x="1656080" y="1688389"/>
            <a:ext cx="8910320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7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For Informational Purposes; No Senate Approval Required</a:t>
            </a:r>
            <a:endParaRPr/>
          </a:p>
          <a:p>
            <a:pPr marL="231775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Experimental Course (EC) Requested</a:t>
            </a:r>
            <a:br>
              <a:rPr lang="en" sz="2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4901	CHEM ENG 5001.017 : Vaccine Manufacturing</a:t>
            </a:r>
            <a:endParaRPr sz="24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4883	CIV ENG 6001.008 : Advanced River Mechanics and Sediment Transport</a:t>
            </a:r>
            <a:endParaRPr sz="24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File: 4905	GEO ENG 4001.001 : Mapping with Drones</a:t>
            </a:r>
            <a:endParaRPr sz="24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g16db02d0b30_0_10"/>
          <p:cNvSpPr txBox="1"/>
          <p:nvPr/>
        </p:nvSpPr>
        <p:spPr>
          <a:xfrm>
            <a:off x="6563360" y="678766"/>
            <a:ext cx="37287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Campus Curricula Committee Report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8 December 2022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0"/>
          <p:cNvSpPr/>
          <p:nvPr/>
        </p:nvSpPr>
        <p:spPr>
          <a:xfrm>
            <a:off x="1619003" y="1832036"/>
            <a:ext cx="8659355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Curriculum committee moves for FS to approve the 12 CC and 3 PC form actions.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rgbClr val="3300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Discussion: Questions or comments?</a:t>
            </a:r>
            <a:endParaRPr/>
          </a:p>
          <a:p>
            <a:pPr marL="463550" marR="0" lvl="1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575" name="Google Shape;575;p40"/>
          <p:cNvSpPr txBox="1"/>
          <p:nvPr/>
        </p:nvSpPr>
        <p:spPr>
          <a:xfrm>
            <a:off x="6644640" y="678766"/>
            <a:ext cx="37287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Campus Curricula Committee Report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8 December 2022</a:t>
            </a:r>
            <a:endParaRPr sz="1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"/>
          <p:cNvSpPr txBox="1">
            <a:spLocks noGrp="1"/>
          </p:cNvSpPr>
          <p:nvPr>
            <p:ph type="body" idx="1"/>
          </p:nvPr>
        </p:nvSpPr>
        <p:spPr>
          <a:xfrm>
            <a:off x="681050" y="3042948"/>
            <a:ext cx="10929600" cy="3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3B49"/>
              </a:buClr>
              <a:buSzPts val="2000"/>
              <a:buFont typeface="Arial"/>
              <a:buChar char="•"/>
            </a:pPr>
            <a:r>
              <a:rPr lang="en" sz="2000" dirty="0">
                <a:solidFill>
                  <a:srgbClr val="003B49"/>
                </a:solidFill>
              </a:rPr>
              <a:t>We will be using Robert's Rules to guide our recording of minutes.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B49"/>
              </a:buClr>
              <a:buSzPts val="2000"/>
              <a:buFont typeface="Arial"/>
              <a:buChar char="•"/>
            </a:pPr>
            <a:r>
              <a:rPr lang="en" sz="20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Robert's Rules of Order say that meeting minutes are simply a summary of what happened at the meeting.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3B49"/>
              </a:buClr>
              <a:buSzPts val="2000"/>
              <a:buFont typeface="Arial"/>
              <a:buChar char="•"/>
            </a:pPr>
            <a:r>
              <a:rPr lang="en" sz="20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They are not a play by play of everything that happened or what members said.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3B49"/>
              </a:buClr>
              <a:buSzPts val="2000"/>
              <a:buFont typeface="Arial"/>
              <a:buChar char="•"/>
            </a:pPr>
            <a:r>
              <a:rPr lang="en" sz="20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If needed, Faculty Senators may request access to the audio recording of the meeting. Please email </a:t>
            </a:r>
            <a:r>
              <a:rPr lang="en" sz="20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facsenate@mst.edu</a:t>
            </a:r>
            <a:r>
              <a:rPr lang="en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with justification. </a:t>
            </a:r>
            <a:endParaRPr sz="2000" dirty="0">
              <a:solidFill>
                <a:srgbClr val="003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None/>
            </a:pPr>
            <a:endParaRPr sz="2000" dirty="0">
              <a:solidFill>
                <a:srgbClr val="003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 dirty="0">
              <a:solidFill>
                <a:srgbClr val="003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 dirty="0">
              <a:solidFill>
                <a:srgbClr val="003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 dirty="0">
              <a:solidFill>
                <a:srgbClr val="003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/>
              <a:t>Meeting Minutes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VI. Reports of Standing Committees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/>
              <a:t>	</a:t>
            </a:r>
            <a:r>
              <a:rPr lang="en" sz="3600">
                <a:solidFill>
                  <a:srgbClr val="003B49"/>
                </a:solidFill>
              </a:rPr>
              <a:t>B</a:t>
            </a: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.	Committee on Effective Teaching</a:t>
            </a:r>
            <a:b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D. Burns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581" name="Google Shape;581;p44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1"/>
          <p:cNvSpPr txBox="1">
            <a:spLocks noGrp="1"/>
          </p:cNvSpPr>
          <p:nvPr>
            <p:ph type="body" idx="1"/>
          </p:nvPr>
        </p:nvSpPr>
        <p:spPr>
          <a:xfrm>
            <a:off x="2233857" y="1625601"/>
            <a:ext cx="6972300" cy="343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9"/>
              </a:buClr>
              <a:buSzPts val="4400"/>
              <a:buNone/>
            </a:pPr>
            <a:r>
              <a:rPr lang="en" sz="4400"/>
              <a:t>Committee for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3B49"/>
              </a:buClr>
              <a:buSzPts val="4400"/>
              <a:buNone/>
            </a:pPr>
            <a:r>
              <a:rPr lang="en" sz="4400"/>
              <a:t>Effective Teaching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/>
              <a:t>Presentation to Faculty Senate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/>
              <a:t>January 26, 2023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"/>
          <p:cNvSpPr txBox="1">
            <a:spLocks noGrp="1"/>
          </p:cNvSpPr>
          <p:nvPr>
            <p:ph type="body" idx="1"/>
          </p:nvPr>
        </p:nvSpPr>
        <p:spPr>
          <a:xfrm>
            <a:off x="879073" y="1736727"/>
            <a:ext cx="10928280" cy="370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</a:pPr>
            <a:r>
              <a:rPr lang="en"/>
              <a:t>I will present data from the Fall 2022 Student Evaluation of Teaching (SET) survey at our February meeting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</a:pPr>
            <a:r>
              <a:rPr lang="en"/>
              <a:t>The CET is pilot testing the peer observation program from Mizzou this semester, and will plan to have something in place for anyone on campus to use in the fall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Font typeface="Merriweather Sans"/>
              <a:buChar char="&gt;"/>
            </a:pPr>
            <a:r>
              <a:rPr lang="en"/>
              <a:t>We will also try to put together guidelines on teaching portfolios and other forms of self-evaluation</a:t>
            </a:r>
            <a:endParaRPr/>
          </a:p>
        </p:txBody>
      </p:sp>
      <p:sp>
        <p:nvSpPr>
          <p:cNvPr id="592" name="Google Shape;592;p7"/>
          <p:cNvSpPr txBox="1">
            <a:spLocks noGrp="1"/>
          </p:cNvSpPr>
          <p:nvPr>
            <p:ph type="body" idx="2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000"/>
              <a:buNone/>
            </a:pPr>
            <a:r>
              <a:rPr lang="en"/>
              <a:t>CET plan for this semester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5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VI. Reports of Standing Committees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dirty="0"/>
              <a:t>	</a:t>
            </a:r>
            <a:r>
              <a:rPr lang="en" sz="3600" dirty="0">
                <a:solidFill>
                  <a:srgbClr val="003B49"/>
                </a:solidFill>
              </a:rPr>
              <a:t>C</a:t>
            </a:r>
            <a: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.	ITCC</a:t>
            </a:r>
            <a:b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P. Koob for D. Stutts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2800" dirty="0">
                <a:solidFill>
                  <a:srgbClr val="003B49"/>
                </a:solidFill>
              </a:rPr>
              <a:t>		</a:t>
            </a:r>
            <a:r>
              <a:rPr lang="en" sz="28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b="1" dirty="0"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  <p:sp>
        <p:nvSpPr>
          <p:cNvPr id="598" name="Google Shape;598;p45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ITCC &amp; Faculty Senate</a:t>
            </a:r>
          </a:p>
          <a:p>
            <a:r>
              <a:rPr lang="en-US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62547" y="1358482"/>
            <a:ext cx="8285019" cy="4975607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5F83"/>
                </a:solidFill>
              </a:rPr>
              <a:t>Goal 1: </a:t>
            </a:r>
            <a:r>
              <a:rPr lang="en-US" sz="2667">
                <a:solidFill>
                  <a:schemeClr val="accent4">
                    <a:lumMod val="10000"/>
                  </a:schemeClr>
                </a:solidFill>
              </a:rPr>
              <a:t>Rebuild the relationship between support 			   staff (us) and customer (you).</a:t>
            </a:r>
          </a:p>
          <a:p>
            <a:pPr marL="0" indent="0">
              <a:buNone/>
            </a:pPr>
            <a:br>
              <a:rPr lang="en-US" sz="1600" b="1">
                <a:solidFill>
                  <a:srgbClr val="005F83"/>
                </a:solidFill>
              </a:rPr>
            </a:br>
            <a:r>
              <a:rPr lang="en-US" b="1">
                <a:solidFill>
                  <a:srgbClr val="005F83"/>
                </a:solidFill>
              </a:rPr>
              <a:t>Goal 2: </a:t>
            </a:r>
            <a:r>
              <a:rPr lang="en-US" sz="2667">
                <a:solidFill>
                  <a:schemeClr val="accent4">
                    <a:lumMod val="10000"/>
                  </a:schemeClr>
                </a:solidFill>
              </a:rPr>
              <a:t>Make getting the right help fast and easy.</a:t>
            </a:r>
          </a:p>
          <a:p>
            <a:pPr marL="0" indent="0">
              <a:buNone/>
            </a:pPr>
            <a:endParaRPr lang="en-US" sz="160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5F83"/>
                </a:solidFill>
              </a:rPr>
              <a:t>Goal 3: </a:t>
            </a:r>
            <a:r>
              <a:rPr lang="en-US" sz="2667">
                <a:solidFill>
                  <a:schemeClr val="accent4">
                    <a:lumMod val="10000"/>
                  </a:schemeClr>
                </a:solidFill>
              </a:rPr>
              <a:t>Staff up and staff in strategic areas.</a:t>
            </a:r>
          </a:p>
          <a:p>
            <a:pPr marL="0" indent="0">
              <a:buNone/>
            </a:pPr>
            <a:endParaRPr lang="en-US" sz="160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5F83"/>
                </a:solidFill>
              </a:rPr>
              <a:t>Goal 4: </a:t>
            </a:r>
            <a:r>
              <a:rPr lang="en-US" sz="2667">
                <a:solidFill>
                  <a:schemeClr val="accent4">
                    <a:lumMod val="10000"/>
                  </a:schemeClr>
                </a:solidFill>
              </a:rPr>
              <a:t>Get to a place where we can leverage 	 			   consistent computer models to decrease 			   downtimes.</a:t>
            </a:r>
          </a:p>
          <a:p>
            <a:pPr marL="0" indent="0">
              <a:buNone/>
            </a:pPr>
            <a:endParaRPr lang="en-US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98876" y="523912"/>
            <a:ext cx="10912883" cy="682720"/>
          </a:xfrm>
        </p:spPr>
        <p:txBody>
          <a:bodyPr/>
          <a:lstStyle/>
          <a:p>
            <a:r>
              <a:rPr lang="en-US"/>
              <a:t>Goals for IT for the next year</a:t>
            </a:r>
          </a:p>
        </p:txBody>
      </p:sp>
    </p:spTree>
    <p:extLst>
      <p:ext uri="{BB962C8B-B14F-4D97-AF65-F5344CB8AC3E}">
        <p14:creationId xmlns:p14="http://schemas.microsoft.com/office/powerpoint/2010/main" val="2893460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46909" y="1206631"/>
            <a:ext cx="10560444" cy="5339157"/>
          </a:xfrm>
        </p:spPr>
        <p:txBody>
          <a:bodyPr/>
          <a:lstStyle/>
          <a:p>
            <a:r>
              <a:rPr lang="en-US" sz="2133" b="1" dirty="0">
                <a:solidFill>
                  <a:schemeClr val="accent4">
                    <a:lumMod val="10000"/>
                  </a:schemeClr>
                </a:solidFill>
              </a:rPr>
              <a:t>Customer Support 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sz="2133" dirty="0">
                <a:solidFill>
                  <a:srgbClr val="005F83"/>
                </a:solidFill>
              </a:rPr>
              <a:t>Goal 1 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and </a:t>
            </a:r>
            <a:r>
              <a:rPr lang="en-US" sz="2133" dirty="0">
                <a:solidFill>
                  <a:srgbClr val="005F83"/>
                </a:solidFill>
              </a:rPr>
              <a:t>Goal 2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On campus again to increase access reduce response times.</a:t>
            </a:r>
          </a:p>
          <a:p>
            <a:pPr lvl="2"/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Electrical and Computer Engineering</a:t>
            </a:r>
          </a:p>
          <a:p>
            <a:pPr lvl="2"/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Centennial Hall</a:t>
            </a:r>
          </a:p>
          <a:p>
            <a:pPr lvl="2"/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Toomey Hall</a:t>
            </a: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LAPS program for admin access when need is fully rolled out.</a:t>
            </a:r>
          </a:p>
          <a:p>
            <a:pPr lvl="1"/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2133" b="1" dirty="0">
                <a:solidFill>
                  <a:schemeClr val="accent4">
                    <a:lumMod val="10000"/>
                  </a:schemeClr>
                </a:solidFill>
              </a:rPr>
              <a:t>Desktop Enhancement Program (DE) 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sz="2133" dirty="0">
                <a:solidFill>
                  <a:srgbClr val="005F83"/>
                </a:solidFill>
              </a:rPr>
              <a:t>Goal 4 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Revisiting structure and funding of the DE Program.</a:t>
            </a:r>
          </a:p>
          <a:p>
            <a:pPr marL="609585" lvl="1" indent="0">
              <a:buNone/>
            </a:pP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2133" b="1" dirty="0">
                <a:solidFill>
                  <a:schemeClr val="accent4">
                    <a:lumMod val="10000"/>
                  </a:schemeClr>
                </a:solidFill>
              </a:rPr>
              <a:t>Hiring Staff 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sz="2133" dirty="0">
                <a:solidFill>
                  <a:srgbClr val="005F83"/>
                </a:solidFill>
              </a:rPr>
              <a:t>Goal 3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9 vacancies, 5 currently posted.</a:t>
            </a: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2 senior staff retired.</a:t>
            </a:r>
          </a:p>
          <a:p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endParaRPr lang="en-US" sz="1333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98876" y="523912"/>
            <a:ext cx="10912883" cy="682720"/>
          </a:xfrm>
        </p:spPr>
        <p:txBody>
          <a:bodyPr>
            <a:normAutofit/>
          </a:bodyPr>
          <a:lstStyle/>
          <a:p>
            <a:r>
              <a:rPr lang="en-US"/>
              <a:t>In support of our Goals</a:t>
            </a:r>
          </a:p>
        </p:txBody>
      </p:sp>
    </p:spTree>
    <p:extLst>
      <p:ext uri="{BB962C8B-B14F-4D97-AF65-F5344CB8AC3E}">
        <p14:creationId xmlns:p14="http://schemas.microsoft.com/office/powerpoint/2010/main" val="292909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5655E-2D71-4E2F-F44E-CD7BCECD67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IT Staffing - Progressing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A06B78-B864-59EB-CFCC-849DA1791DC5}"/>
              </a:ext>
            </a:extLst>
          </p:cNvPr>
          <p:cNvSpPr/>
          <p:nvPr/>
        </p:nvSpPr>
        <p:spPr>
          <a:xfrm>
            <a:off x="572247" y="2333576"/>
            <a:ext cx="3712243" cy="2041201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>
              <a:buClrTx/>
            </a:pPr>
            <a:r>
              <a:rPr lang="en-US" sz="2400" b="1" kern="1200" dirty="0">
                <a:solidFill>
                  <a:srgbClr val="509E2F"/>
                </a:solidFill>
                <a:latin typeface="Calibri"/>
              </a:rPr>
              <a:t>August 2022</a:t>
            </a:r>
          </a:p>
          <a:p>
            <a:pPr marL="380990" indent="-380990" defTabSz="609585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Calibri"/>
              </a:rPr>
              <a:t>56 position</a:t>
            </a:r>
          </a:p>
          <a:p>
            <a:pPr marL="380990" indent="-380990" defTabSz="609585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Calibri"/>
              </a:rPr>
              <a:t>2 postings</a:t>
            </a:r>
          </a:p>
          <a:p>
            <a:pPr marL="380990" indent="-380990" defTabSz="609585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Calibri"/>
              </a:rPr>
              <a:t>14 more to post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853BB-6EFC-C635-E748-AB9CB636B9BC}"/>
              </a:ext>
            </a:extLst>
          </p:cNvPr>
          <p:cNvSpPr txBox="1"/>
          <p:nvPr/>
        </p:nvSpPr>
        <p:spPr>
          <a:xfrm>
            <a:off x="4542866" y="3015559"/>
            <a:ext cx="2499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buClrTx/>
            </a:pPr>
            <a:r>
              <a:rPr lang="en-US" sz="2400" kern="1200" dirty="0">
                <a:latin typeface="Calibri"/>
                <a:ea typeface="+mn-ea"/>
                <a:cs typeface="+mn-cs"/>
              </a:rPr>
              <a:t>2 Retires</a:t>
            </a:r>
          </a:p>
          <a:p>
            <a:pPr algn="ctr" defTabSz="609585">
              <a:buClrTx/>
            </a:pPr>
            <a:r>
              <a:rPr lang="en-US" sz="2400" kern="1200" dirty="0">
                <a:latin typeface="Calibri"/>
                <a:ea typeface="+mn-ea"/>
                <a:cs typeface="+mn-cs"/>
              </a:rPr>
              <a:t>7 Hires</a:t>
            </a:r>
          </a:p>
          <a:p>
            <a:pPr algn="ctr" defTabSz="609585">
              <a:buClrTx/>
            </a:pPr>
            <a:r>
              <a:rPr lang="en-US" sz="2400" kern="1200" dirty="0">
                <a:latin typeface="Calibri"/>
                <a:ea typeface="+mn-ea"/>
                <a:cs typeface="+mn-cs"/>
              </a:rPr>
              <a:t>1 Loss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A8CFC-710B-36B8-434E-7DBC3DB8B10B}"/>
              </a:ext>
            </a:extLst>
          </p:cNvPr>
          <p:cNvSpPr/>
          <p:nvPr/>
        </p:nvSpPr>
        <p:spPr>
          <a:xfrm>
            <a:off x="7301112" y="2333576"/>
            <a:ext cx="3712243" cy="2041201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>
              <a:buClrTx/>
            </a:pPr>
            <a:r>
              <a:rPr lang="en-US" sz="2400" b="1" kern="1200" dirty="0">
                <a:solidFill>
                  <a:srgbClr val="509E2F"/>
                </a:solidFill>
                <a:latin typeface="Calibri"/>
              </a:rPr>
              <a:t>January 2023</a:t>
            </a:r>
          </a:p>
          <a:p>
            <a:pPr marL="380990" indent="-380990" defTabSz="609585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Calibri"/>
              </a:rPr>
              <a:t>58 position</a:t>
            </a:r>
          </a:p>
          <a:p>
            <a:pPr marL="380990" indent="-380990" defTabSz="609585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Calibri"/>
              </a:rPr>
              <a:t>5 postings</a:t>
            </a:r>
          </a:p>
          <a:p>
            <a:pPr marL="380990" indent="-380990" defTabSz="609585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Calibri"/>
              </a:rPr>
              <a:t>4 more to post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18C486-96AB-728A-3E96-436BBEA78005}"/>
              </a:ext>
            </a:extLst>
          </p:cNvPr>
          <p:cNvSpPr/>
          <p:nvPr/>
        </p:nvSpPr>
        <p:spPr>
          <a:xfrm>
            <a:off x="3936680" y="2333576"/>
            <a:ext cx="3712243" cy="1095425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>
              <a:buClrTx/>
            </a:pPr>
            <a:r>
              <a:rPr lang="en-US" sz="2400" b="1" kern="1200" dirty="0">
                <a:solidFill>
                  <a:srgbClr val="509E2F"/>
                </a:solidFill>
                <a:latin typeface="Calibri"/>
              </a:rPr>
              <a:t>Last 6 Months</a:t>
            </a:r>
          </a:p>
        </p:txBody>
      </p:sp>
    </p:spTree>
    <p:extLst>
      <p:ext uri="{BB962C8B-B14F-4D97-AF65-F5344CB8AC3E}">
        <p14:creationId xmlns:p14="http://schemas.microsoft.com/office/powerpoint/2010/main" val="2821292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98876" y="523912"/>
            <a:ext cx="10912883" cy="682720"/>
          </a:xfrm>
        </p:spPr>
        <p:txBody>
          <a:bodyPr/>
          <a:lstStyle/>
          <a:p>
            <a:r>
              <a:rPr lang="en-US"/>
              <a:t>Windows 11 Armageddon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11E589-604B-F4A0-2A06-0574AB647F6A}"/>
              </a:ext>
            </a:extLst>
          </p:cNvPr>
          <p:cNvGraphicFramePr>
            <a:graphicFrameLocks noGrp="1"/>
          </p:cNvGraphicFramePr>
          <p:nvPr/>
        </p:nvGraphicFramePr>
        <p:xfrm>
          <a:off x="338097" y="1206632"/>
          <a:ext cx="10122432" cy="9265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30608">
                  <a:extLst>
                    <a:ext uri="{9D8B030D-6E8A-4147-A177-3AD203B41FA5}">
                      <a16:colId xmlns:a16="http://schemas.microsoft.com/office/drawing/2014/main" val="2448690370"/>
                    </a:ext>
                  </a:extLst>
                </a:gridCol>
                <a:gridCol w="2530608">
                  <a:extLst>
                    <a:ext uri="{9D8B030D-6E8A-4147-A177-3AD203B41FA5}">
                      <a16:colId xmlns:a16="http://schemas.microsoft.com/office/drawing/2014/main" val="1665438469"/>
                    </a:ext>
                  </a:extLst>
                </a:gridCol>
                <a:gridCol w="2530608">
                  <a:extLst>
                    <a:ext uri="{9D8B030D-6E8A-4147-A177-3AD203B41FA5}">
                      <a16:colId xmlns:a16="http://schemas.microsoft.com/office/drawing/2014/main" val="433623292"/>
                    </a:ext>
                  </a:extLst>
                </a:gridCol>
                <a:gridCol w="2530608">
                  <a:extLst>
                    <a:ext uri="{9D8B030D-6E8A-4147-A177-3AD203B41FA5}">
                      <a16:colId xmlns:a16="http://schemas.microsoft.com/office/drawing/2014/main" val="2966286710"/>
                    </a:ext>
                  </a:extLst>
                </a:gridCol>
              </a:tblGrid>
              <a:tr h="256032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5F83"/>
                          </a:solidFill>
                        </a:rPr>
                        <a:t>Desktop Enhancement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5F83"/>
                          </a:solidFill>
                        </a:rPr>
                        <a:t>Department Funded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5F83"/>
                          </a:solidFill>
                        </a:rPr>
                        <a:t>Redeploy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5F83"/>
                          </a:solidFill>
                        </a:rPr>
                        <a:t>CLC, Classroom and Conference Rooms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17590"/>
                  </a:ext>
                </a:extLst>
              </a:tr>
              <a:tr h="45110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Will get replaced by campus and departments by end of 2025.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Departments  need funding for replacement or use alternate options like thin client VDI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Departments  need funding for replacement or use alternate options like thin client VDI.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Centrally scheduled classrooms will need to be replaced by campus by end of 2025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6769704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658 computers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431 computers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617594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1289 computers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767 computers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742 computers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94204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950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79073" y="1206631"/>
            <a:ext cx="9696563" cy="5339157"/>
          </a:xfrm>
        </p:spPr>
        <p:txBody>
          <a:bodyPr/>
          <a:lstStyle/>
          <a:p>
            <a:r>
              <a:rPr lang="en-US" sz="2133" b="1" dirty="0">
                <a:solidFill>
                  <a:schemeClr val="accent4">
                    <a:lumMod val="10000"/>
                  </a:schemeClr>
                </a:solidFill>
              </a:rPr>
              <a:t>The problem S&amp;T is facing:</a:t>
            </a:r>
            <a:br>
              <a:rPr lang="en-US" sz="2133" b="1" dirty="0">
                <a:solidFill>
                  <a:schemeClr val="accent4">
                    <a:lumMod val="10000"/>
                  </a:schemeClr>
                </a:solidFill>
              </a:rPr>
            </a:br>
            <a:endParaRPr lang="en-US" sz="1067" b="1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Windows 10 will reach end of life in October 2025</a:t>
            </a:r>
          </a:p>
          <a:p>
            <a:pPr lvl="1"/>
            <a:endParaRPr lang="en-US" sz="1333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Unsupported operating systems are a security risk</a:t>
            </a:r>
          </a:p>
          <a:p>
            <a:pPr lvl="2"/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We have big target on our back as a research university and the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Kummer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announcement</a:t>
            </a:r>
          </a:p>
          <a:p>
            <a:pPr lvl="1"/>
            <a:endParaRPr lang="en-US" sz="1333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There are </a:t>
            </a:r>
            <a:r>
              <a:rPr lang="en-US" sz="1867" b="1" i="1" dirty="0">
                <a:solidFill>
                  <a:schemeClr val="accent4">
                    <a:lumMod val="10000"/>
                  </a:schemeClr>
                </a:solidFill>
              </a:rPr>
              <a:t>2127</a:t>
            </a:r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 computers </a:t>
            </a:r>
            <a:r>
              <a:rPr lang="en-US" sz="1867" b="1" i="1" dirty="0">
                <a:solidFill>
                  <a:schemeClr val="accent4">
                    <a:lumMod val="10000"/>
                  </a:schemeClr>
                </a:solidFill>
              </a:rPr>
              <a:t>currently on campus</a:t>
            </a:r>
            <a:r>
              <a:rPr lang="en-US" sz="1867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are Windows 11 compatible.</a:t>
            </a:r>
          </a:p>
          <a:p>
            <a:pPr lvl="1"/>
            <a:endParaRPr lang="en-US" sz="1333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Computers that are part of the Desktop Enhancement Program, or the CLC and Classroom Replacement Program will be upgraded to a Windows 11 compliant computer by October 2025. </a:t>
            </a:r>
          </a:p>
          <a:p>
            <a:pPr lvl="1"/>
            <a:endParaRPr lang="en-US" sz="1333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There are </a:t>
            </a:r>
            <a:r>
              <a:rPr lang="en-US" sz="1867" b="1" dirty="0">
                <a:solidFill>
                  <a:schemeClr val="accent4">
                    <a:lumMod val="10000"/>
                  </a:schemeClr>
                </a:solidFill>
              </a:rPr>
              <a:t>2056</a:t>
            </a:r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 computers that will not be covered by this or are off campus.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98876" y="523912"/>
            <a:ext cx="10912883" cy="682720"/>
          </a:xfrm>
        </p:spPr>
        <p:txBody>
          <a:bodyPr/>
          <a:lstStyle/>
          <a:p>
            <a:r>
              <a:rPr lang="en-US"/>
              <a:t>Windows 11 Armageddon</a:t>
            </a:r>
          </a:p>
        </p:txBody>
      </p:sp>
    </p:spTree>
    <p:extLst>
      <p:ext uri="{BB962C8B-B14F-4D97-AF65-F5344CB8AC3E}">
        <p14:creationId xmlns:p14="http://schemas.microsoft.com/office/powerpoint/2010/main" val="245306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9"/>
              </a:buClr>
              <a:buSzPts val="3600"/>
              <a:buFont typeface="Calibri"/>
              <a:buAutoNum type="romanUcPeriod"/>
            </a:pPr>
            <a:r>
              <a:rPr lang="en" sz="3600">
                <a:solidFill>
                  <a:srgbClr val="58A339"/>
                </a:solidFill>
                <a:latin typeface="Arial"/>
                <a:ea typeface="Arial"/>
                <a:cs typeface="Arial"/>
                <a:sym typeface="Arial"/>
              </a:rPr>
              <a:t> 	Call to Order and Roll Call</a:t>
            </a:r>
            <a:endParaRPr>
              <a:solidFill>
                <a:srgbClr val="58A339"/>
              </a:solidFill>
            </a:endParaRPr>
          </a:p>
          <a:p>
            <a:pPr marL="6350" lvl="0" indent="-63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D. Westenberg, Secretary</a:t>
            </a:r>
            <a:endParaRPr/>
          </a:p>
        </p:txBody>
      </p:sp>
      <p:sp>
        <p:nvSpPr>
          <p:cNvPr id="384" name="Google Shape;384;p4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solidFill>
                  <a:srgbClr val="58A339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>
              <a:solidFill>
                <a:srgbClr val="58A33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10FEB-661D-375A-3082-91BA5B006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IT Staffing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CFA41B-A1D8-1E8F-428D-1A40170FBB8D}"/>
              </a:ext>
            </a:extLst>
          </p:cNvPr>
          <p:cNvGraphicFramePr>
            <a:graphicFrameLocks noGrp="1"/>
          </p:cNvGraphicFramePr>
          <p:nvPr/>
        </p:nvGraphicFramePr>
        <p:xfrm>
          <a:off x="353995" y="1194061"/>
          <a:ext cx="10137271" cy="553141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53728">
                  <a:extLst>
                    <a:ext uri="{9D8B030D-6E8A-4147-A177-3AD203B41FA5}">
                      <a16:colId xmlns:a16="http://schemas.microsoft.com/office/drawing/2014/main" val="4182252983"/>
                    </a:ext>
                  </a:extLst>
                </a:gridCol>
                <a:gridCol w="982243">
                  <a:extLst>
                    <a:ext uri="{9D8B030D-6E8A-4147-A177-3AD203B41FA5}">
                      <a16:colId xmlns:a16="http://schemas.microsoft.com/office/drawing/2014/main" val="4076846157"/>
                    </a:ext>
                  </a:extLst>
                </a:gridCol>
                <a:gridCol w="766071">
                  <a:extLst>
                    <a:ext uri="{9D8B030D-6E8A-4147-A177-3AD203B41FA5}">
                      <a16:colId xmlns:a16="http://schemas.microsoft.com/office/drawing/2014/main" val="756985107"/>
                    </a:ext>
                  </a:extLst>
                </a:gridCol>
                <a:gridCol w="1148321">
                  <a:extLst>
                    <a:ext uri="{9D8B030D-6E8A-4147-A177-3AD203B41FA5}">
                      <a16:colId xmlns:a16="http://schemas.microsoft.com/office/drawing/2014/main" val="3398780820"/>
                    </a:ext>
                  </a:extLst>
                </a:gridCol>
                <a:gridCol w="890783">
                  <a:extLst>
                    <a:ext uri="{9D8B030D-6E8A-4147-A177-3AD203B41FA5}">
                      <a16:colId xmlns:a16="http://schemas.microsoft.com/office/drawing/2014/main" val="445336231"/>
                    </a:ext>
                  </a:extLst>
                </a:gridCol>
                <a:gridCol w="3596125">
                  <a:extLst>
                    <a:ext uri="{9D8B030D-6E8A-4147-A177-3AD203B41FA5}">
                      <a16:colId xmlns:a16="http://schemas.microsoft.com/office/drawing/2014/main" val="2592607953"/>
                    </a:ext>
                  </a:extLst>
                </a:gridCol>
              </a:tblGrid>
              <a:tr h="47173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5F83"/>
                          </a:solidFill>
                        </a:rPr>
                        <a:t>IT Service Area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5F83"/>
                          </a:solidFill>
                        </a:rPr>
                        <a:t>Current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5F83"/>
                          </a:solidFill>
                        </a:rPr>
                        <a:t>Hires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5F83"/>
                          </a:solidFill>
                        </a:rPr>
                        <a:t>Vacancies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5F83"/>
                          </a:solidFill>
                        </a:rPr>
                        <a:t>Interim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5F83"/>
                          </a:solidFill>
                        </a:rPr>
                        <a:t>Challenges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15314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Help Desk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600 tickets a month:1 best practice.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2700675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Desktop Support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Currently 260:1 / 100:1 desired.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1164194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Learning Environment Support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8722928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Research Support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Many single points of failure.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7389124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Relationship Management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6335689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Applications Development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Field maturity and Institutional knowledge.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78272459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IT Business Services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Many single points of failure.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9691068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Software Support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Many single points of failure.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9146544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High Performance Computing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380 servers. Behind staffing projection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75005556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IT Systems Infrastructure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5+1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15:1 best practice. 460 </a:t>
                      </a:r>
                      <a:r>
                        <a:rPr lang="en-US" sz="15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linux</a:t>
                      </a: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/windows/appl. </a:t>
                      </a:r>
                      <a:b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</a:b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Diverse skill sets needs.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5057317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Campus Network Infrastructure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50:1 best practice.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1603625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Cyber Security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Understaffed for current security landscape.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7241093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IT Leadership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Many interims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8892388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Totals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249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49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ITCC &amp; Faculty Senate</a:t>
            </a:r>
          </a:p>
          <a:p>
            <a:r>
              <a:rPr lang="en-US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3530699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62547" y="1358482"/>
            <a:ext cx="8285019" cy="4975607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5F83"/>
                </a:solidFill>
              </a:rPr>
              <a:t>Goal 1: </a:t>
            </a:r>
            <a:r>
              <a:rPr lang="en-US" sz="2667">
                <a:solidFill>
                  <a:schemeClr val="accent4">
                    <a:lumMod val="10000"/>
                  </a:schemeClr>
                </a:solidFill>
              </a:rPr>
              <a:t>Rebuild the relationship between support 			   staff (us) and customer (you).</a:t>
            </a:r>
          </a:p>
          <a:p>
            <a:pPr marL="0" indent="0">
              <a:buNone/>
            </a:pPr>
            <a:br>
              <a:rPr lang="en-US" sz="1600" b="1">
                <a:solidFill>
                  <a:srgbClr val="005F83"/>
                </a:solidFill>
              </a:rPr>
            </a:br>
            <a:r>
              <a:rPr lang="en-US" b="1">
                <a:solidFill>
                  <a:srgbClr val="005F83"/>
                </a:solidFill>
              </a:rPr>
              <a:t>Goal 2: </a:t>
            </a:r>
            <a:r>
              <a:rPr lang="en-US" sz="2667">
                <a:solidFill>
                  <a:schemeClr val="accent4">
                    <a:lumMod val="10000"/>
                  </a:schemeClr>
                </a:solidFill>
              </a:rPr>
              <a:t>Make getting the right help fast and easy.</a:t>
            </a:r>
          </a:p>
          <a:p>
            <a:pPr marL="0" indent="0">
              <a:buNone/>
            </a:pPr>
            <a:endParaRPr lang="en-US" sz="160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5F83"/>
                </a:solidFill>
              </a:rPr>
              <a:t>Goal 3: </a:t>
            </a:r>
            <a:r>
              <a:rPr lang="en-US" sz="2667">
                <a:solidFill>
                  <a:schemeClr val="accent4">
                    <a:lumMod val="10000"/>
                  </a:schemeClr>
                </a:solidFill>
              </a:rPr>
              <a:t>Staff up and staff in strategic areas.</a:t>
            </a:r>
          </a:p>
          <a:p>
            <a:pPr marL="0" indent="0">
              <a:buNone/>
            </a:pPr>
            <a:endParaRPr lang="en-US" sz="160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5F83"/>
                </a:solidFill>
              </a:rPr>
              <a:t>Goal 4: </a:t>
            </a:r>
            <a:r>
              <a:rPr lang="en-US" sz="2667">
                <a:solidFill>
                  <a:schemeClr val="accent4">
                    <a:lumMod val="10000"/>
                  </a:schemeClr>
                </a:solidFill>
              </a:rPr>
              <a:t>Get to a place where we can leverage 	 			   consistent computer models to decrease 			   downtimes.</a:t>
            </a:r>
          </a:p>
          <a:p>
            <a:pPr marL="0" indent="0">
              <a:buNone/>
            </a:pPr>
            <a:endParaRPr lang="en-US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98876" y="523912"/>
            <a:ext cx="10912883" cy="682720"/>
          </a:xfrm>
        </p:spPr>
        <p:txBody>
          <a:bodyPr/>
          <a:lstStyle/>
          <a:p>
            <a:r>
              <a:rPr lang="en-US"/>
              <a:t>Goals for IT for the next year</a:t>
            </a:r>
          </a:p>
        </p:txBody>
      </p:sp>
    </p:spTree>
    <p:extLst>
      <p:ext uri="{BB962C8B-B14F-4D97-AF65-F5344CB8AC3E}">
        <p14:creationId xmlns:p14="http://schemas.microsoft.com/office/powerpoint/2010/main" val="2191393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46909" y="1206631"/>
            <a:ext cx="10560444" cy="5339157"/>
          </a:xfrm>
        </p:spPr>
        <p:txBody>
          <a:bodyPr/>
          <a:lstStyle/>
          <a:p>
            <a:r>
              <a:rPr lang="en-US" sz="2133" b="1" dirty="0">
                <a:solidFill>
                  <a:schemeClr val="accent4">
                    <a:lumMod val="10000"/>
                  </a:schemeClr>
                </a:solidFill>
              </a:rPr>
              <a:t>Customer Support 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sz="2133" dirty="0">
                <a:solidFill>
                  <a:srgbClr val="005F83"/>
                </a:solidFill>
              </a:rPr>
              <a:t>Goal 1 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and </a:t>
            </a:r>
            <a:r>
              <a:rPr lang="en-US" sz="2133" dirty="0">
                <a:solidFill>
                  <a:srgbClr val="005F83"/>
                </a:solidFill>
              </a:rPr>
              <a:t>Goal 2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On campus again to increase access reduce response times.</a:t>
            </a:r>
          </a:p>
          <a:p>
            <a:pPr lvl="2"/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Electrical and Computer Engineering</a:t>
            </a:r>
          </a:p>
          <a:p>
            <a:pPr lvl="2"/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Centennial Hall</a:t>
            </a:r>
          </a:p>
          <a:p>
            <a:pPr lvl="2"/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Toomey Hall</a:t>
            </a: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LAPS program for admin access when need is fully rolled out.</a:t>
            </a:r>
          </a:p>
          <a:p>
            <a:pPr lvl="1"/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2133" b="1" dirty="0">
                <a:solidFill>
                  <a:schemeClr val="accent4">
                    <a:lumMod val="10000"/>
                  </a:schemeClr>
                </a:solidFill>
              </a:rPr>
              <a:t>Desktop Enhancement Program (DE) 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sz="2133" dirty="0">
                <a:solidFill>
                  <a:srgbClr val="005F83"/>
                </a:solidFill>
              </a:rPr>
              <a:t>Goal 4 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Revisiting structure and funding of the DE Program.</a:t>
            </a:r>
          </a:p>
          <a:p>
            <a:pPr marL="609585" lvl="1" indent="0">
              <a:buNone/>
            </a:pP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2133" b="1" dirty="0">
                <a:solidFill>
                  <a:schemeClr val="accent4">
                    <a:lumMod val="10000"/>
                  </a:schemeClr>
                </a:solidFill>
              </a:rPr>
              <a:t>Hiring Staff 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sz="2133" dirty="0">
                <a:solidFill>
                  <a:srgbClr val="005F83"/>
                </a:solidFill>
              </a:rPr>
              <a:t>Goal 3</a:t>
            </a:r>
            <a:r>
              <a:rPr lang="en-US" sz="2133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9 vacancies, 5 currently posted.</a:t>
            </a: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2 senior staff retired.</a:t>
            </a:r>
          </a:p>
          <a:p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endParaRPr lang="en-US" sz="1333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98876" y="523912"/>
            <a:ext cx="10912883" cy="682720"/>
          </a:xfrm>
        </p:spPr>
        <p:txBody>
          <a:bodyPr>
            <a:normAutofit/>
          </a:bodyPr>
          <a:lstStyle/>
          <a:p>
            <a:r>
              <a:rPr lang="en-US"/>
              <a:t>In support of our Goals</a:t>
            </a:r>
          </a:p>
        </p:txBody>
      </p:sp>
    </p:spTree>
    <p:extLst>
      <p:ext uri="{BB962C8B-B14F-4D97-AF65-F5344CB8AC3E}">
        <p14:creationId xmlns:p14="http://schemas.microsoft.com/office/powerpoint/2010/main" val="4195010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5655E-2D71-4E2F-F44E-CD7BCECD67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IT Staffing - Progressing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A06B78-B864-59EB-CFCC-849DA1791DC5}"/>
              </a:ext>
            </a:extLst>
          </p:cNvPr>
          <p:cNvSpPr/>
          <p:nvPr/>
        </p:nvSpPr>
        <p:spPr>
          <a:xfrm>
            <a:off x="572247" y="2333576"/>
            <a:ext cx="3712243" cy="2041201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09E2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August 2022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56 position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2 postings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14 more to post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853BB-6EFC-C635-E748-AB9CB636B9BC}"/>
              </a:ext>
            </a:extLst>
          </p:cNvPr>
          <p:cNvSpPr txBox="1"/>
          <p:nvPr/>
        </p:nvSpPr>
        <p:spPr>
          <a:xfrm>
            <a:off x="4542866" y="3015559"/>
            <a:ext cx="2499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2 Retires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7 Hires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 Loss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A8CFC-710B-36B8-434E-7DBC3DB8B10B}"/>
              </a:ext>
            </a:extLst>
          </p:cNvPr>
          <p:cNvSpPr/>
          <p:nvPr/>
        </p:nvSpPr>
        <p:spPr>
          <a:xfrm>
            <a:off x="7301112" y="2333576"/>
            <a:ext cx="3712243" cy="2041201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09E2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January 2023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58 position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5 postings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4 more to post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18C486-96AB-728A-3E96-436BBEA78005}"/>
              </a:ext>
            </a:extLst>
          </p:cNvPr>
          <p:cNvSpPr/>
          <p:nvPr/>
        </p:nvSpPr>
        <p:spPr>
          <a:xfrm>
            <a:off x="3936680" y="2333576"/>
            <a:ext cx="3712243" cy="1095425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09E2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Last 6 Months</a:t>
            </a:r>
          </a:p>
        </p:txBody>
      </p:sp>
    </p:spTree>
    <p:extLst>
      <p:ext uri="{BB962C8B-B14F-4D97-AF65-F5344CB8AC3E}">
        <p14:creationId xmlns:p14="http://schemas.microsoft.com/office/powerpoint/2010/main" val="3791441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98876" y="523912"/>
            <a:ext cx="10912883" cy="682720"/>
          </a:xfrm>
        </p:spPr>
        <p:txBody>
          <a:bodyPr/>
          <a:lstStyle/>
          <a:p>
            <a:r>
              <a:rPr lang="en-US"/>
              <a:t>Windows 11 Armageddon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11E589-604B-F4A0-2A06-0574AB647F6A}"/>
              </a:ext>
            </a:extLst>
          </p:cNvPr>
          <p:cNvGraphicFramePr>
            <a:graphicFrameLocks noGrp="1"/>
          </p:cNvGraphicFramePr>
          <p:nvPr/>
        </p:nvGraphicFramePr>
        <p:xfrm>
          <a:off x="383068" y="1206632"/>
          <a:ext cx="10122432" cy="54877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30608">
                  <a:extLst>
                    <a:ext uri="{9D8B030D-6E8A-4147-A177-3AD203B41FA5}">
                      <a16:colId xmlns:a16="http://schemas.microsoft.com/office/drawing/2014/main" val="2448690370"/>
                    </a:ext>
                  </a:extLst>
                </a:gridCol>
                <a:gridCol w="2530608">
                  <a:extLst>
                    <a:ext uri="{9D8B030D-6E8A-4147-A177-3AD203B41FA5}">
                      <a16:colId xmlns:a16="http://schemas.microsoft.com/office/drawing/2014/main" val="1665438469"/>
                    </a:ext>
                  </a:extLst>
                </a:gridCol>
                <a:gridCol w="2395572">
                  <a:extLst>
                    <a:ext uri="{9D8B030D-6E8A-4147-A177-3AD203B41FA5}">
                      <a16:colId xmlns:a16="http://schemas.microsoft.com/office/drawing/2014/main" val="433623292"/>
                    </a:ext>
                  </a:extLst>
                </a:gridCol>
                <a:gridCol w="2665644">
                  <a:extLst>
                    <a:ext uri="{9D8B030D-6E8A-4147-A177-3AD203B41FA5}">
                      <a16:colId xmlns:a16="http://schemas.microsoft.com/office/drawing/2014/main" val="2966286710"/>
                    </a:ext>
                  </a:extLst>
                </a:gridCol>
              </a:tblGrid>
              <a:tr h="1666078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5F83"/>
                          </a:solidFill>
                        </a:rPr>
                        <a:t>Desktop Enhancement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5F83"/>
                          </a:solidFill>
                        </a:rPr>
                        <a:t>Department Funded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5F83"/>
                          </a:solidFill>
                        </a:rPr>
                        <a:t>Redeploy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5F83"/>
                          </a:solidFill>
                        </a:rPr>
                        <a:t>CLC, Classroom, Conference Rooms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17590"/>
                  </a:ext>
                </a:extLst>
              </a:tr>
              <a:tr h="243380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Will get replaced by campus and departments by end of 2025.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Departments  need funding for replacement or use alternate options like thin client VDI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Departments  need funding for replacement or use alternate options like thin client VDI.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Centrally scheduled classrooms need to be replaced by campus by end of 2025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67697043"/>
                  </a:ext>
                </a:extLst>
              </a:tr>
              <a:tr h="47963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658 computers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431 computers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61759484"/>
                  </a:ext>
                </a:extLst>
              </a:tr>
              <a:tr h="90023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1289 computers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767 computers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742 computers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94204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632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79073" y="1206631"/>
            <a:ext cx="9696563" cy="5339157"/>
          </a:xfrm>
        </p:spPr>
        <p:txBody>
          <a:bodyPr/>
          <a:lstStyle/>
          <a:p>
            <a:r>
              <a:rPr lang="en-US" sz="2133" b="1" dirty="0">
                <a:solidFill>
                  <a:schemeClr val="accent4">
                    <a:lumMod val="10000"/>
                  </a:schemeClr>
                </a:solidFill>
              </a:rPr>
              <a:t>The problem S&amp;T is facing:</a:t>
            </a:r>
            <a:br>
              <a:rPr lang="en-US" sz="2133" b="1" dirty="0">
                <a:solidFill>
                  <a:schemeClr val="accent4">
                    <a:lumMod val="10000"/>
                  </a:schemeClr>
                </a:solidFill>
              </a:rPr>
            </a:br>
            <a:endParaRPr lang="en-US" sz="1067" b="1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Windows 10 will reach end of life in October 2025</a:t>
            </a:r>
          </a:p>
          <a:p>
            <a:pPr lvl="1"/>
            <a:endParaRPr lang="en-US" sz="1333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Unsupported operating systems are a security risk</a:t>
            </a:r>
          </a:p>
          <a:p>
            <a:pPr lvl="2"/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We have big target on our back as a research university and the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Kummer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announcement</a:t>
            </a:r>
          </a:p>
          <a:p>
            <a:pPr lvl="1"/>
            <a:endParaRPr lang="en-US" sz="1333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There are </a:t>
            </a:r>
            <a:r>
              <a:rPr lang="en-US" sz="1867" b="1" i="1" dirty="0">
                <a:solidFill>
                  <a:schemeClr val="accent4">
                    <a:lumMod val="10000"/>
                  </a:schemeClr>
                </a:solidFill>
              </a:rPr>
              <a:t>2127</a:t>
            </a:r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 computers </a:t>
            </a:r>
            <a:r>
              <a:rPr lang="en-US" sz="1867" b="1" i="1" dirty="0">
                <a:solidFill>
                  <a:schemeClr val="accent4">
                    <a:lumMod val="10000"/>
                  </a:schemeClr>
                </a:solidFill>
              </a:rPr>
              <a:t>currently on campus</a:t>
            </a:r>
            <a:r>
              <a:rPr lang="en-US" sz="1867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are Windows 11 compatible.</a:t>
            </a:r>
          </a:p>
          <a:p>
            <a:pPr lvl="1"/>
            <a:endParaRPr lang="en-US" sz="1333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Computers that are part of the Desktop Enhancement Program, or the CLC and Classroom Replacement Program will be upgraded to a Windows 11 compliant computer by October 2025. </a:t>
            </a:r>
          </a:p>
          <a:p>
            <a:pPr lvl="1"/>
            <a:endParaRPr lang="en-US" sz="1333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There are </a:t>
            </a:r>
            <a:r>
              <a:rPr lang="en-US" sz="1867" b="1" dirty="0">
                <a:solidFill>
                  <a:schemeClr val="accent4">
                    <a:lumMod val="10000"/>
                  </a:schemeClr>
                </a:solidFill>
              </a:rPr>
              <a:t>2056</a:t>
            </a:r>
            <a:r>
              <a:rPr lang="en-US" sz="1867" dirty="0">
                <a:solidFill>
                  <a:schemeClr val="accent4">
                    <a:lumMod val="10000"/>
                  </a:schemeClr>
                </a:solidFill>
              </a:rPr>
              <a:t> computers that will not be covered by this or are off campus.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98876" y="523912"/>
            <a:ext cx="10912883" cy="682720"/>
          </a:xfrm>
        </p:spPr>
        <p:txBody>
          <a:bodyPr/>
          <a:lstStyle/>
          <a:p>
            <a:r>
              <a:rPr lang="en-US"/>
              <a:t>Windows 11 Armageddon</a:t>
            </a:r>
          </a:p>
        </p:txBody>
      </p:sp>
    </p:spTree>
    <p:extLst>
      <p:ext uri="{BB962C8B-B14F-4D97-AF65-F5344CB8AC3E}">
        <p14:creationId xmlns:p14="http://schemas.microsoft.com/office/powerpoint/2010/main" val="2223372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10FEB-661D-375A-3082-91BA5B006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IT Staffing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CFA41B-A1D8-1E8F-428D-1A40170FBB8D}"/>
              </a:ext>
            </a:extLst>
          </p:cNvPr>
          <p:cNvGraphicFramePr>
            <a:graphicFrameLocks noGrp="1"/>
          </p:cNvGraphicFramePr>
          <p:nvPr/>
        </p:nvGraphicFramePr>
        <p:xfrm>
          <a:off x="180241" y="1224041"/>
          <a:ext cx="10363973" cy="5501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15310">
                  <a:extLst>
                    <a:ext uri="{9D8B030D-6E8A-4147-A177-3AD203B41FA5}">
                      <a16:colId xmlns:a16="http://schemas.microsoft.com/office/drawing/2014/main" val="4182252983"/>
                    </a:ext>
                  </a:extLst>
                </a:gridCol>
                <a:gridCol w="1004209">
                  <a:extLst>
                    <a:ext uri="{9D8B030D-6E8A-4147-A177-3AD203B41FA5}">
                      <a16:colId xmlns:a16="http://schemas.microsoft.com/office/drawing/2014/main" val="4076846157"/>
                    </a:ext>
                  </a:extLst>
                </a:gridCol>
                <a:gridCol w="783203">
                  <a:extLst>
                    <a:ext uri="{9D8B030D-6E8A-4147-A177-3AD203B41FA5}">
                      <a16:colId xmlns:a16="http://schemas.microsoft.com/office/drawing/2014/main" val="756985107"/>
                    </a:ext>
                  </a:extLst>
                </a:gridCol>
                <a:gridCol w="1174001">
                  <a:extLst>
                    <a:ext uri="{9D8B030D-6E8A-4147-A177-3AD203B41FA5}">
                      <a16:colId xmlns:a16="http://schemas.microsoft.com/office/drawing/2014/main" val="3398780820"/>
                    </a:ext>
                  </a:extLst>
                </a:gridCol>
                <a:gridCol w="910704">
                  <a:extLst>
                    <a:ext uri="{9D8B030D-6E8A-4147-A177-3AD203B41FA5}">
                      <a16:colId xmlns:a16="http://schemas.microsoft.com/office/drawing/2014/main" val="445336231"/>
                    </a:ext>
                  </a:extLst>
                </a:gridCol>
                <a:gridCol w="3676546">
                  <a:extLst>
                    <a:ext uri="{9D8B030D-6E8A-4147-A177-3AD203B41FA5}">
                      <a16:colId xmlns:a16="http://schemas.microsoft.com/office/drawing/2014/main" val="2592607953"/>
                    </a:ext>
                  </a:extLst>
                </a:gridCol>
              </a:tblGrid>
              <a:tr h="30495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5F83"/>
                          </a:solidFill>
                        </a:rPr>
                        <a:t>IT Service Area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5F83"/>
                          </a:solidFill>
                        </a:rPr>
                        <a:t>Current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5F83"/>
                          </a:solidFill>
                        </a:rPr>
                        <a:t>Hires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5F83"/>
                          </a:solidFill>
                        </a:rPr>
                        <a:t>Vacancies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5F83"/>
                          </a:solidFill>
                        </a:rPr>
                        <a:t>Interim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5F83"/>
                          </a:solidFill>
                        </a:rPr>
                        <a:t>Challenges</a:t>
                      </a:r>
                    </a:p>
                  </a:txBody>
                  <a:tcPr marL="121920" marR="121920" marT="60960" marB="60960">
                    <a:solidFill>
                      <a:srgbClr val="509E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15314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Help Desk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600 tickets a month:1 best practice.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2700675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Desktop Support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Currently 260:1 / 100:1 desired.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1164194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Learning Environment Support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8722928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Research Support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Many single points of failure.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7389124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Relationship Management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6335689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Applications Development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Field maturity and Institutional knowledge.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78272459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IT Business Services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Many single points of failure.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9691068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Software Support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Many single points of failure.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9146544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High Performance Computing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380 servers. Behind staffing projection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75005556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IT Systems Infrastructure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5+1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15:1 best practice. 460 </a:t>
                      </a:r>
                      <a:r>
                        <a:rPr lang="en-US" sz="15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linux</a:t>
                      </a: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/windows/appl. Diverse skill sets needs.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5057317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Campus Network Infrastructure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50:1 best practice.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1603625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Cyber Security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Understaffed for current security landscape.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7241093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IT Leadership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Many interims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8892388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Totals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249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021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6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VI. Reports of Standing Committees</a:t>
            </a:r>
            <a:endParaRPr dirty="0"/>
          </a:p>
          <a:p>
            <a:pPr marL="0" indent="0">
              <a:spcBef>
                <a:spcPts val="720"/>
              </a:spcBef>
              <a:buSzPts val="3600"/>
              <a:buNone/>
            </a:pPr>
            <a:r>
              <a:rPr lang="en" sz="3600" dirty="0"/>
              <a:t>	</a:t>
            </a:r>
            <a:r>
              <a:rPr lang="en" sz="3600" dirty="0">
                <a:solidFill>
                  <a:srgbClr val="003B49"/>
                </a:solidFill>
              </a:rPr>
              <a:t>D</a:t>
            </a:r>
            <a: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r>
              <a:rPr lang="en" sz="3600" dirty="0">
                <a:solidFill>
                  <a:srgbClr val="003B49"/>
                </a:solidFill>
              </a:rPr>
              <a:t>Administrative Review</a:t>
            </a:r>
            <a:b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3600" dirty="0">
                <a:solidFill>
                  <a:srgbClr val="003B49"/>
                </a:solidFill>
              </a:rPr>
              <a:t>B. Lea (for K. Erickson)</a:t>
            </a:r>
            <a:endParaRPr lang="en-US" sz="3600"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b="1" dirty="0"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  <p:sp>
        <p:nvSpPr>
          <p:cNvPr id="604" name="Google Shape;604;p46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2"/>
          <p:cNvSpPr txBox="1">
            <a:spLocks noGrp="1"/>
          </p:cNvSpPr>
          <p:nvPr>
            <p:ph type="body" idx="2"/>
          </p:nvPr>
        </p:nvSpPr>
        <p:spPr>
          <a:xfrm>
            <a:off x="2001672" y="1797195"/>
            <a:ext cx="8447964" cy="73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Administrative Review Committee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42"/>
          <p:cNvSpPr txBox="1">
            <a:spLocks noGrp="1"/>
          </p:cNvSpPr>
          <p:nvPr>
            <p:ph type="body" idx="2"/>
          </p:nvPr>
        </p:nvSpPr>
        <p:spPr>
          <a:xfrm>
            <a:off x="2812363" y="2742601"/>
            <a:ext cx="6180602" cy="313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800"/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2022-2023 Members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09E2F"/>
              </a:buClr>
              <a:buSzPts val="2800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09E2F"/>
              </a:buClr>
              <a:buSzPts val="2800"/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Kelvin Erickson, Chair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09E2F"/>
              </a:buClr>
              <a:buSzPts val="2800"/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Kelly Homan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09E2F"/>
              </a:buClr>
              <a:buSzPts val="2800"/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Bih-Ru Lea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09E2F"/>
              </a:buClr>
              <a:buSzPts val="2800"/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Kelly Liu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09E2F"/>
              </a:buClr>
              <a:buSzPts val="3200"/>
              <a:buNone/>
            </a:pP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9"/>
              </a:buClr>
              <a:buSzPts val="3600"/>
              <a:buAutoNum type="romanUcPeriod" startAt="2"/>
            </a:pPr>
            <a:r>
              <a:rPr lang="en" sz="3600">
                <a:solidFill>
                  <a:srgbClr val="58A339"/>
                </a:solidFill>
                <a:latin typeface="Arial"/>
                <a:ea typeface="Arial"/>
                <a:cs typeface="Arial"/>
                <a:sym typeface="Arial"/>
              </a:rPr>
              <a:t>Approval of Minutes</a:t>
            </a:r>
            <a:endParaRPr>
              <a:solidFill>
                <a:srgbClr val="58A339"/>
              </a:solidFill>
            </a:endParaRPr>
          </a:p>
          <a:p>
            <a:pPr marL="1490663" lvl="0" indent="-576263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>
                <a:solidFill>
                  <a:srgbClr val="003B49"/>
                </a:solidFill>
              </a:rPr>
              <a:t>November</a:t>
            </a: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>
                <a:solidFill>
                  <a:srgbClr val="003B49"/>
                </a:solidFill>
              </a:rPr>
              <a:t>1</a:t>
            </a: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0, 2022</a:t>
            </a:r>
            <a:endParaRPr sz="1800">
              <a:solidFill>
                <a:srgbClr val="003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3"/>
          <p:cNvSpPr/>
          <p:nvPr/>
        </p:nvSpPr>
        <p:spPr>
          <a:xfrm>
            <a:off x="234175" y="12126"/>
            <a:ext cx="4015607" cy="289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0" u="none" strike="noStrike" cap="none">
                <a:solidFill>
                  <a:srgbClr val="1515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Administrative Review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0" u="none" strike="noStrike" cap="none">
                <a:solidFill>
                  <a:srgbClr val="1515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1515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1515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1515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1515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8" name="Google Shape;618;p43"/>
          <p:cNvSpPr txBox="1"/>
          <p:nvPr/>
        </p:nvSpPr>
        <p:spPr>
          <a:xfrm>
            <a:off x="1524000" y="5913081"/>
            <a:ext cx="14401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*-Positions not to review</a:t>
            </a:r>
            <a:endParaRPr/>
          </a:p>
        </p:txBody>
      </p:sp>
      <p:pic>
        <p:nvPicPr>
          <p:cNvPr id="619" name="Google Shape;61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9783" y="-76782"/>
            <a:ext cx="5916386" cy="692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4742098"/>
            <a:ext cx="2622551" cy="110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9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200"/>
              <a:buFont typeface="Merriweather Sans"/>
              <a:buChar char="&gt;"/>
            </a:pPr>
            <a:r>
              <a:rPr lang="en" sz="2200" b="1">
                <a:latin typeface="Arial"/>
                <a:ea typeface="Arial"/>
                <a:cs typeface="Arial"/>
                <a:sym typeface="Arial"/>
              </a:rPr>
              <a:t>Referral from RP&amp;A:</a:t>
            </a:r>
            <a:endParaRPr sz="2200">
              <a:solidFill>
                <a:srgbClr val="1515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Chancellor and Provost be reviewed biennially (every other year)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The Administrative Review Committee agreed to this suggestion and therefore changed the recommended schedule to review the Chancellor this year</a:t>
            </a:r>
            <a:endParaRPr/>
          </a:p>
        </p:txBody>
      </p:sp>
      <p:sp>
        <p:nvSpPr>
          <p:cNvPr id="627" name="Google Shape;627;p49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000"/>
              <a:buNone/>
            </a:pPr>
            <a:r>
              <a:rPr lang="en"/>
              <a:t>Administrative Review Committee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0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200"/>
              <a:buFont typeface="Merriweather Sans"/>
              <a:buChar char="&gt;"/>
            </a:pPr>
            <a:r>
              <a:rPr lang="en" sz="2200" b="1">
                <a:latin typeface="Arial"/>
                <a:ea typeface="Arial"/>
                <a:cs typeface="Arial"/>
                <a:sym typeface="Arial"/>
              </a:rPr>
              <a:t>Positions suggested for review</a:t>
            </a:r>
            <a:endParaRPr sz="2200">
              <a:solidFill>
                <a:srgbClr val="1515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Chancellor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Executive Director: Marketing &amp; Communication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Vice Chancellor – Student Affairs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Associate Provost for Faculty Affairs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Chief Institutional Research Officer</a:t>
            </a:r>
            <a:endParaRPr/>
          </a:p>
        </p:txBody>
      </p:sp>
      <p:sp>
        <p:nvSpPr>
          <p:cNvPr id="634" name="Google Shape;634;p50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000"/>
              <a:buNone/>
            </a:pPr>
            <a:r>
              <a:rPr lang="en"/>
              <a:t>Administrative Review Committee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1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345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200"/>
              <a:buChar char="&gt;"/>
            </a:pPr>
            <a:r>
              <a:rPr lang="en" sz="2200" b="1">
                <a:latin typeface="Arial"/>
                <a:ea typeface="Arial"/>
                <a:cs typeface="Arial"/>
                <a:sym typeface="Arial"/>
              </a:rPr>
              <a:t>Positions not for review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Vice Chancellor of Research &amp; Innovation: interim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Vice Chancellor – University Advancement: interim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Vice Chancellor – Strat. Initiatives &amp; COO Kummer: &lt;1 yr</a:t>
            </a:r>
            <a:endParaRPr sz="2200">
              <a:solidFill>
                <a:srgbClr val="1515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Vice Provost Graduate Education: interim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Vice Provost Undergraduate Education: interim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Vice Provost Education &amp; Innovation: 1.5 yr</a:t>
            </a:r>
            <a:endParaRPr sz="2200">
              <a:solidFill>
                <a:srgbClr val="1515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151516"/>
              </a:buClr>
              <a:buSzPts val="2200"/>
              <a:buChar char="–"/>
            </a:pPr>
            <a:r>
              <a:rPr lang="en" sz="2200">
                <a:solidFill>
                  <a:srgbClr val="151516"/>
                </a:solidFill>
                <a:latin typeface="Arial"/>
                <a:ea typeface="Arial"/>
                <a:cs typeface="Arial"/>
                <a:sym typeface="Arial"/>
              </a:rPr>
              <a:t>Dean of the Library: interim</a:t>
            </a:r>
            <a:endParaRPr/>
          </a:p>
        </p:txBody>
      </p:sp>
      <p:sp>
        <p:nvSpPr>
          <p:cNvPr id="641" name="Google Shape;641;p51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000"/>
              <a:buNone/>
            </a:pPr>
            <a:r>
              <a:rPr lang="en"/>
              <a:t>Administrative Review Committee</a:t>
            </a:r>
            <a:endParaRPr/>
          </a:p>
        </p:txBody>
      </p:sp>
      <p:sp>
        <p:nvSpPr>
          <p:cNvPr id="642" name="Google Shape;642;p51"/>
          <p:cNvSpPr txBox="1"/>
          <p:nvPr/>
        </p:nvSpPr>
        <p:spPr>
          <a:xfrm>
            <a:off x="1928110" y="2006317"/>
            <a:ext cx="8468300" cy="362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1515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46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09E2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1515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5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&gt;"/>
            </a:pPr>
            <a:r>
              <a:rPr lang="en" sz="2000" b="1">
                <a:latin typeface="Arial"/>
                <a:ea typeface="Arial"/>
                <a:cs typeface="Arial"/>
                <a:sym typeface="Arial"/>
              </a:rPr>
              <a:t>Tentative timeline and process</a:t>
            </a:r>
            <a:endParaRPr b="1">
              <a:solidFill>
                <a:srgbClr val="003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None/>
            </a:pPr>
            <a:endParaRPr sz="2000" b="1">
              <a:solidFill>
                <a:srgbClr val="1515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55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000"/>
              <a:buNone/>
            </a:pPr>
            <a:r>
              <a:rPr lang="en"/>
              <a:t>Administrative Review Committee</a:t>
            </a:r>
            <a:endParaRPr/>
          </a:p>
        </p:txBody>
      </p:sp>
      <p:graphicFrame>
        <p:nvGraphicFramePr>
          <p:cNvPr id="650" name="Google Shape;650;p55"/>
          <p:cNvGraphicFramePr/>
          <p:nvPr/>
        </p:nvGraphicFramePr>
        <p:xfrm>
          <a:off x="1834569" y="35889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{BDBF81E0-A675-4FE5-991E-337CBA76A4CD}</a:tableStyleId>
              </a:tblPr>
              <a:tblGrid>
                <a:gridCol w="530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</a:t>
                      </a:r>
                      <a:endParaRPr sz="2000" b="1" u="none" strike="noStrike" cap="none">
                        <a:solidFill>
                          <a:schemeClr val="l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Time</a:t>
                      </a:r>
                      <a:endParaRPr sz="2000" b="1" u="none" strike="noStrike" cap="none">
                        <a:solidFill>
                          <a:schemeClr val="l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9E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Review list to faculty senate for approval</a:t>
                      </a:r>
                      <a:endParaRPr/>
                    </a:p>
                  </a:txBody>
                  <a:tcPr marL="68575" marR="68575" marT="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January 26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Job descriptions</a:t>
                      </a:r>
                      <a:endParaRPr/>
                    </a:p>
                  </a:txBody>
                  <a:tcPr marL="68575" marR="68575" marT="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January 30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Development of questionnaires</a:t>
                      </a:r>
                      <a:endParaRPr/>
                    </a:p>
                  </a:txBody>
                  <a:tcPr marL="68575" marR="68575" marT="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509E2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Questionnaires to FS for review/approval</a:t>
                      </a:r>
                      <a:endParaRPr/>
                    </a:p>
                  </a:txBody>
                  <a:tcPr marL="68575" marR="68575" marT="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February 16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Statement of accomplishments due</a:t>
                      </a:r>
                      <a:endParaRPr/>
                    </a:p>
                  </a:txBody>
                  <a:tcPr marL="68575" marR="68575" marT="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February 24</a:t>
                      </a:r>
                      <a:endParaRPr/>
                    </a:p>
                  </a:txBody>
                  <a:tcPr marL="68575" marR="68575" marT="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Review of administrations</a:t>
                      </a:r>
                      <a:endParaRPr/>
                    </a:p>
                  </a:txBody>
                  <a:tcPr marL="68575" marR="68575" marT="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March 6 - March 22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Results to FS officers</a:t>
                      </a:r>
                      <a:endParaRPr/>
                    </a:p>
                  </a:txBody>
                  <a:tcPr marL="68575" marR="68575" marT="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April 27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 report to FS</a:t>
                      </a:r>
                      <a:endParaRPr/>
                    </a:p>
                  </a:txBody>
                  <a:tcPr marL="68575" marR="68575" marT="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>
                          <a:solidFill>
                            <a:srgbClr val="509E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June 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6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VI. Reports of Standing Committees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dirty="0"/>
              <a:t>	</a:t>
            </a:r>
            <a:r>
              <a:rPr lang="en" sz="3600" dirty="0">
                <a:solidFill>
                  <a:srgbClr val="003B49"/>
                </a:solidFill>
              </a:rPr>
              <a:t>E</a:t>
            </a:r>
            <a: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.	Budgetary Affairs</a:t>
            </a:r>
            <a:b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M. Fitch (for M. Fitch)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 dirty="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 b="1" dirty="0"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  <p:sp>
        <p:nvSpPr>
          <p:cNvPr id="656" name="Google Shape;656;p56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6db02d0b30_0_15"/>
          <p:cNvSpPr txBox="1">
            <a:spLocks noGrp="1"/>
          </p:cNvSpPr>
          <p:nvPr>
            <p:ph type="body" idx="1"/>
          </p:nvPr>
        </p:nvSpPr>
        <p:spPr>
          <a:xfrm>
            <a:off x="457200" y="1673087"/>
            <a:ext cx="111252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Referrals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None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Continuing referrals: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Report on the “big picture balance sheet”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Current and next FY budget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Non-referrals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Salary increases/raises</a:t>
            </a:r>
            <a:endParaRPr/>
          </a:p>
        </p:txBody>
      </p:sp>
      <p:sp>
        <p:nvSpPr>
          <p:cNvPr id="663" name="Google Shape;663;g16db02d0b30_0_15"/>
          <p:cNvSpPr/>
          <p:nvPr/>
        </p:nvSpPr>
        <p:spPr>
          <a:xfrm>
            <a:off x="1543050" y="206276"/>
            <a:ext cx="8991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Budgetary Affairs Committee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Jan 26, 2023</a:t>
            </a:r>
            <a:endParaRPr sz="4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7"/>
          <p:cNvSpPr txBox="1">
            <a:spLocks noGrp="1"/>
          </p:cNvSpPr>
          <p:nvPr>
            <p:ph type="title"/>
          </p:nvPr>
        </p:nvSpPr>
        <p:spPr>
          <a:xfrm>
            <a:off x="838200" y="3714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Budget</a:t>
            </a:r>
            <a:endParaRPr/>
          </a:p>
        </p:txBody>
      </p:sp>
      <p:sp>
        <p:nvSpPr>
          <p:cNvPr id="669" name="Google Shape;669;p57"/>
          <p:cNvSpPr txBox="1">
            <a:spLocks noGrp="1"/>
          </p:cNvSpPr>
          <p:nvPr>
            <p:ph type="body" idx="1"/>
          </p:nvPr>
        </p:nvSpPr>
        <p:spPr>
          <a:xfrm>
            <a:off x="428978" y="1374731"/>
            <a:ext cx="11215626" cy="533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Current FY budget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Financial aid (discount) better than expected, not all of $1 million contingency gone, but concern over grad student loss at end of CY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Next year (FY 2024)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State appropriation 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7% increase, maybe (Gov)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(We are not state employees in that way, don’t get excited)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Tuition: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Enrollment might rise: +27% freshman applications, admits up 12.2%, deposits down by ~100 but last year KV required deposit before apply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Tuition model change to tiers, designed as net zero change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But inflation may drive tuition increase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8"/>
          <p:cNvSpPr txBox="1">
            <a:spLocks noGrp="1"/>
          </p:cNvSpPr>
          <p:nvPr>
            <p:ph type="title"/>
          </p:nvPr>
        </p:nvSpPr>
        <p:spPr>
          <a:xfrm>
            <a:off x="501555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General Revenue Budget</a:t>
            </a:r>
            <a:endParaRPr/>
          </a:p>
        </p:txBody>
      </p:sp>
      <p:graphicFrame>
        <p:nvGraphicFramePr>
          <p:cNvPr id="675" name="Google Shape;675;p58"/>
          <p:cNvGraphicFramePr/>
          <p:nvPr/>
        </p:nvGraphicFramePr>
        <p:xfrm>
          <a:off x="149677" y="11225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{BDBF81E0-A675-4FE5-991E-337CBA76A4CD}</a:tableStyleId>
              </a:tblPr>
              <a:tblGrid>
                <a:gridCol w="240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FY20</a:t>
                      </a:r>
                      <a:endParaRPr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 21</a:t>
                      </a:r>
                      <a:endParaRPr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 22</a:t>
                      </a:r>
                      <a:endParaRPr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 23 (budgeted)</a:t>
                      </a:r>
                      <a:endParaRPr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Tuition and Fees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$126,853,439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$119,477,148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$119,255,572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$123,885,664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Scholarship Allowance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(37,842,663)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(36,728,607)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(38,692,747)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(41,287,426)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Discount</a:t>
                      </a:r>
                      <a:endParaRPr/>
                    </a:p>
                  </a:txBody>
                  <a:tcPr marL="2743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31%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33%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Net Tuition &amp; Fees</a:t>
                      </a:r>
                      <a:endParaRPr/>
                    </a:p>
                  </a:txBody>
                  <a:tcPr marL="2743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$89,010,776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$83,748,541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80,562,825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82,598,238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State Appropriation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43,543,499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45,690,941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53,026,096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55,942,347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Gift Revenues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385,737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493,109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441,381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347,500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Recovery of F &amp; A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6,802,499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6,496,349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7,611,796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7,290,000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Endowment &amp; Investment Income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1,992,727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1,891,705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3,399,798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3,391,902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Sales &amp; Services Income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1,177,479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709,380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1,125,303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999,930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Incomes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2,872,553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2,209,518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2,841,403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2,067,024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Revenue Contingency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Revenues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$145,785,270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$140,239,544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$149,008,602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$152,636,941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76" name="Google Shape;676;p58"/>
          <p:cNvSpPr txBox="1"/>
          <p:nvPr/>
        </p:nvSpPr>
        <p:spPr>
          <a:xfrm>
            <a:off x="9252642" y="1643134"/>
            <a:ext cx="37724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Enrollment: -241 UG, +108 grad</a:t>
            </a:r>
            <a:endParaRPr/>
          </a:p>
        </p:txBody>
      </p:sp>
      <p:sp>
        <p:nvSpPr>
          <p:cNvPr id="677" name="Google Shape;677;p58"/>
          <p:cNvSpPr txBox="1"/>
          <p:nvPr/>
        </p:nvSpPr>
        <p:spPr>
          <a:xfrm>
            <a:off x="9454201" y="5236899"/>
            <a:ext cx="23334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Blank = covers $1 MM tuition shortfall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2" name="Google Shape;682;p59"/>
          <p:cNvGraphicFramePr/>
          <p:nvPr/>
        </p:nvGraphicFramePr>
        <p:xfrm>
          <a:off x="109234" y="16424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{BDBF81E0-A675-4FE5-991E-337CBA76A4CD}</a:tableStyleId>
              </a:tblPr>
              <a:tblGrid>
                <a:gridCol w="247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Transfers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FY20</a:t>
                      </a:r>
                      <a:endParaRPr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 21</a:t>
                      </a:r>
                      <a:endParaRPr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 22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(actual*)</a:t>
                      </a:r>
                      <a:endParaRPr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 23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(budgeted)</a:t>
                      </a:r>
                      <a:endParaRPr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Internal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$4,442,960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$1,988,391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($1,097,298)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$1,470,667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Mandatory Transfers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(3,930,896)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(3,483,219)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(3,285,882)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(3,376,171)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NonMandatory Transfers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(6,885,979)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(7,114,077)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(4,445,964)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(3,850,000)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Transfers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($6,373,915)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($8,630,105)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($8,829,144)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($5,755,504)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Expenditures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Salaries &amp; Wages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$80,232,396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$75,195,068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$72,970,747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$80,441,613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Benefit Expense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25,029,887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24,209,899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23,542,539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27,358,459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Compensation</a:t>
                      </a:r>
                      <a:endParaRPr/>
                    </a:p>
                  </a:txBody>
                  <a:tcPr marL="18287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$105,262,283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$99,404,966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$96,513,286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$107,800,0030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Expenses</a:t>
                      </a:r>
                      <a:endParaRPr/>
                    </a:p>
                  </a:txBody>
                  <a:tcPr marL="91450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33,203,896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32,471,617 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35,350,345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39,0449,616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Expenditures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$138,466,179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$131,876,584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$131,863,631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$146,849,689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$14,986,058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83" name="Google Shape;683;p59"/>
          <p:cNvSpPr txBox="1">
            <a:spLocks noGrp="1"/>
          </p:cNvSpPr>
          <p:nvPr>
            <p:ph type="title"/>
          </p:nvPr>
        </p:nvSpPr>
        <p:spPr>
          <a:xfrm>
            <a:off x="838200" y="760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General Revenue Budget: costs</a:t>
            </a:r>
            <a:endParaRPr/>
          </a:p>
        </p:txBody>
      </p:sp>
      <p:sp>
        <p:nvSpPr>
          <p:cNvPr id="684" name="Google Shape;684;p59"/>
          <p:cNvSpPr txBox="1"/>
          <p:nvPr/>
        </p:nvSpPr>
        <p:spPr>
          <a:xfrm>
            <a:off x="8724815" y="4050172"/>
            <a:ext cx="29660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Was 1.247 M increase: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Maintenance 	+485k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Utilities		+437k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 (from IT fee)	+  26.5k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Insurance, etc.	+250k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Summer session	+  48k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Enroll. contingency	+200k</a:t>
            </a:r>
            <a:endParaRPr/>
          </a:p>
        </p:txBody>
      </p:sp>
      <p:graphicFrame>
        <p:nvGraphicFramePr>
          <p:cNvPr id="685" name="Google Shape;685;p59"/>
          <p:cNvGraphicFramePr/>
          <p:nvPr/>
        </p:nvGraphicFramePr>
        <p:xfrm>
          <a:off x="695778" y="12135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{BDBF81E0-A675-4FE5-991E-337CBA76A4CD}</a:tableStyleId>
              </a:tblPr>
              <a:tblGrid>
                <a:gridCol w="204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Revenues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$145,785,270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$140,239,544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$149,008,602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$152,636,941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6" name="Google Shape;686;p59"/>
          <p:cNvSpPr txBox="1"/>
          <p:nvPr/>
        </p:nvSpPr>
        <p:spPr>
          <a:xfrm>
            <a:off x="8555963" y="1189452"/>
            <a:ext cx="17803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+$3.63 million</a:t>
            </a:r>
            <a:endParaRPr/>
          </a:p>
        </p:txBody>
      </p:sp>
      <p:sp>
        <p:nvSpPr>
          <p:cNvPr id="687" name="Google Shape;687;p59"/>
          <p:cNvSpPr/>
          <p:nvPr/>
        </p:nvSpPr>
        <p:spPr>
          <a:xfrm>
            <a:off x="8546910" y="4090543"/>
            <a:ext cx="297996" cy="1908387"/>
          </a:xfrm>
          <a:prstGeom prst="leftBrace">
            <a:avLst>
              <a:gd name="adj1" fmla="val 8333"/>
              <a:gd name="adj2" fmla="val 64458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59"/>
          <p:cNvSpPr txBox="1"/>
          <p:nvPr/>
        </p:nvSpPr>
        <p:spPr>
          <a:xfrm>
            <a:off x="8695907" y="3013501"/>
            <a:ext cx="33868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Open: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37 Faculty	(+6 from Nov)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Staff 	(-8 or more from Nov)</a:t>
            </a:r>
            <a:endParaRPr/>
          </a:p>
        </p:txBody>
      </p:sp>
      <p:cxnSp>
        <p:nvCxnSpPr>
          <p:cNvPr id="689" name="Google Shape;689;p59"/>
          <p:cNvCxnSpPr>
            <a:stCxn id="688" idx="1"/>
          </p:cNvCxnSpPr>
          <p:nvPr/>
        </p:nvCxnSpPr>
        <p:spPr>
          <a:xfrm flipH="1">
            <a:off x="7985207" y="3429000"/>
            <a:ext cx="710700" cy="880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III.	President’s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3B49"/>
              </a:buClr>
              <a:buSzPts val="3600"/>
              <a:buNone/>
            </a:pPr>
            <a:r>
              <a:rPr lang="en" sz="3600" b="1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3600">
                <a:solidFill>
                  <a:srgbClr val="003B49"/>
                </a:solidFill>
                <a:latin typeface="Arial"/>
                <a:ea typeface="Arial"/>
                <a:cs typeface="Arial"/>
                <a:sym typeface="Arial"/>
              </a:rPr>
              <a:t>K. Sheppard</a:t>
            </a:r>
            <a:endParaRPr/>
          </a:p>
        </p:txBody>
      </p:sp>
      <p:sp>
        <p:nvSpPr>
          <p:cNvPr id="396" name="Google Shape;396;p6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0"/>
          <p:cNvSpPr txBox="1">
            <a:spLocks noGrp="1"/>
          </p:cNvSpPr>
          <p:nvPr>
            <p:ph type="title"/>
          </p:nvPr>
        </p:nvSpPr>
        <p:spPr>
          <a:xfrm>
            <a:off x="838200" y="3714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Raises</a:t>
            </a:r>
            <a:endParaRPr/>
          </a:p>
        </p:txBody>
      </p:sp>
      <p:sp>
        <p:nvSpPr>
          <p:cNvPr id="695" name="Google Shape;695;p60"/>
          <p:cNvSpPr txBox="1">
            <a:spLocks noGrp="1"/>
          </p:cNvSpPr>
          <p:nvPr>
            <p:ph type="body" idx="1"/>
          </p:nvPr>
        </p:nvSpPr>
        <p:spPr>
          <a:xfrm>
            <a:off x="428978" y="1374731"/>
            <a:ext cx="11639146" cy="534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“Raise” includes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raise,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merit,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market,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counter-offer, and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temporary pay increase (e.g. Dep’t Chair, almost always lost at end of service)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Excludes: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promotion (Prof $10K, Teach Prof $6K, Assoc Prof $5K, Assoc Teach Prof $3K)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Shift from/to administration (Reardon to VPUS, Borrok iDean, Murray iDean, Glaser VPGE)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1"/>
          <p:cNvSpPr txBox="1">
            <a:spLocks noGrp="1"/>
          </p:cNvSpPr>
          <p:nvPr>
            <p:ph type="title"/>
          </p:nvPr>
        </p:nvSpPr>
        <p:spPr>
          <a:xfrm>
            <a:off x="838200" y="3714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Notes and Oddities</a:t>
            </a:r>
            <a:endParaRPr/>
          </a:p>
        </p:txBody>
      </p:sp>
      <p:sp>
        <p:nvSpPr>
          <p:cNvPr id="701" name="Google Shape;701;p61"/>
          <p:cNvSpPr txBox="1">
            <a:spLocks noGrp="1"/>
          </p:cNvSpPr>
          <p:nvPr>
            <p:ph type="body" idx="1"/>
          </p:nvPr>
        </p:nvSpPr>
        <p:spPr>
          <a:xfrm>
            <a:off x="428978" y="1374731"/>
            <a:ext cx="11639146" cy="512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Admin = Chancellor and Provost and direct reports, as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positions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Exclude retiree continuing pay (e.g. Chancellor’s prof = 1/3 previous)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CEC 10 -&gt; 9  departments, 6 -&gt; 2 interim chairs (Cawlfield, Gao)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CASB 13 -&gt; 11 departments, 4 -&gt; 2 interim chairs (Bruening, Kueny)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Market and merit increases unusual pre-2020, now common (base raise was ‘raise’, remainder was ‘market’ or ‘merit’)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At least four NTT -&gt; TT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Counteroffers dominate high increases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2"/>
          <p:cNvSpPr txBox="1">
            <a:spLocks noGrp="1"/>
          </p:cNvSpPr>
          <p:nvPr>
            <p:ph type="title"/>
          </p:nvPr>
        </p:nvSpPr>
        <p:spPr>
          <a:xfrm>
            <a:off x="838199" y="276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Chancellor positions	</a:t>
            </a:r>
            <a:endParaRPr/>
          </a:p>
        </p:txBody>
      </p:sp>
      <p:graphicFrame>
        <p:nvGraphicFramePr>
          <p:cNvPr id="707" name="Google Shape;707;p62"/>
          <p:cNvGraphicFramePr/>
          <p:nvPr/>
        </p:nvGraphicFramePr>
        <p:xfrm>
          <a:off x="963936" y="108390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{BDBF81E0-A675-4FE5-991E-337CBA76A4CD}</a:tableStyleId>
              </a:tblPr>
              <a:tblGrid>
                <a:gridCol w="127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Position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AY 22-23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AY 21-22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AY 20-21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AY 19-20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Chancellor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Dehghani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+10%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Dehghani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+15%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Dehghani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+11%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Dehghani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+39%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Provost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Potts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Potts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+41.2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Roberts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+1.7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Roberts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VC 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Khayat (i)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+3.4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Khayat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+18.3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Tsatsoulis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Tsatsoulis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+1.7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VC Adv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Verkamp (i)</a:t>
                      </a:r>
                      <a:endParaRPr sz="1800" baseline="30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-31.3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Nesbitt</a:t>
                      </a:r>
                      <a:endParaRPr sz="1800" baseline="30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+3.7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Nesbitt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Nesbitt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+1.9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VC F&amp;O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O’Neil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+4.9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O’Neil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+7.0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Plain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Plain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+1.3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VC SA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Robinson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Robinson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+2.9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Robinson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Robinson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+2.1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VC (KI)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Roberts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Roberts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CDO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Roberson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+105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Rivera</a:t>
                      </a:r>
                      <a:r>
                        <a:rPr lang="en" sz="1800" baseline="300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-20.6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Rivera</a:t>
                      </a:r>
                      <a:r>
                        <a:rPr lang="en" sz="1800" baseline="30000"/>
                        <a:t>2</a:t>
                      </a:r>
                      <a:r>
                        <a:rPr lang="en" sz="1800"/>
                        <a:t>/Outar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-9.0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Outar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+23.6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CIO</a:t>
                      </a:r>
                      <a:r>
                        <a:rPr lang="en" sz="1800" baseline="30000">
                          <a:solidFill>
                            <a:srgbClr val="FF0000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Koob (i)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	-34.4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Tang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	+9.4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Bookout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	+9.4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Bookout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	-7.4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aVC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Careaga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Careaga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Careaga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+16.1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Careaga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+3.7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$2,521,112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+5.5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$2,390,181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+29.9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$1,840,622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$1,786,828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+9.0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08" name="Google Shape;708;p62"/>
          <p:cNvSpPr txBox="1"/>
          <p:nvPr/>
        </p:nvSpPr>
        <p:spPr>
          <a:xfrm>
            <a:off x="838199" y="6267095"/>
            <a:ext cx="51285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CIO</a:t>
            </a: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changed to Provost’s report, so excluded from $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official title; official title Director II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3"/>
          <p:cNvSpPr txBox="1">
            <a:spLocks noGrp="1"/>
          </p:cNvSpPr>
          <p:nvPr>
            <p:ph type="title"/>
          </p:nvPr>
        </p:nvSpPr>
        <p:spPr>
          <a:xfrm rot="-5400000">
            <a:off x="-2279908" y="2916978"/>
            <a:ext cx="5824434" cy="82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Provost positions	</a:t>
            </a:r>
            <a:endParaRPr/>
          </a:p>
        </p:txBody>
      </p:sp>
      <p:graphicFrame>
        <p:nvGraphicFramePr>
          <p:cNvPr id="714" name="Google Shape;714;p63"/>
          <p:cNvGraphicFramePr/>
          <p:nvPr/>
        </p:nvGraphicFramePr>
        <p:xfrm>
          <a:off x="1248791" y="13228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{BDBF81E0-A675-4FE5-991E-337CBA76A4CD}</a:tableStyleId>
              </a:tblPr>
              <a:tblGrid>
                <a:gridCol w="128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Position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AY 22-23 (13)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AY 21-22 (12)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AY 20-21 (11)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AY 19-20 (11)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Provost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Potts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+3.4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Potts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+41.2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Roberts (i)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+1.7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Roberts (i)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CEC Dean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Borrok (i)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-27.3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Wlezien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0.0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Wlezien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	0.0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Wlezien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CASE Dean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Boroujerdi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+36.8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Drowne (i)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Drowne (i)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	0.0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Drowne (i)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KC Dean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Murray (i)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+100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Dep Prov</a:t>
                      </a:r>
                      <a:r>
                        <a:rPr lang="en" sz="1800" baseline="30000"/>
                        <a:t>a,b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Brow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+0.2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Brow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+0.9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Brow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+2.6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Brow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VP Enroll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Spivey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-27.3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Sivadasan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+2.1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Sivadasan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	0.0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Sivadasan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VP 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Reardon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-21.5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Northcut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Northcut (i)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	0.0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Northcut (i)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VP Ed Inno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Concepcion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+3.9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Concepcion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VP GE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Glaser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-43.6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Tsatsoulis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+100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VP Int’l Af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Hofer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+0.6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Hofer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	0.0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Hofer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AVC (CIRO)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Jones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	+8.3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Jones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	0.0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Jones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	0.0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Jones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AP Admin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-100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Moore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	0.0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Moore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AP Fac Af</a:t>
                      </a:r>
                      <a:r>
                        <a:rPr lang="en" sz="1800" baseline="30000"/>
                        <a:t>a,b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Forciniti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+5.3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Forciniti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Forciniti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	0.0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Forciniti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Spec Asst</a:t>
                      </a:r>
                      <a:r>
                        <a:rPr lang="en" sz="1800" baseline="30000"/>
                        <a:t>a,b</a:t>
                      </a:r>
                      <a:endParaRPr sz="1800" baseline="30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Drowne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+138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Stone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+1.2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Stone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-2.3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Stone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AP Ac Op</a:t>
                      </a:r>
                      <a:r>
                        <a:rPr lang="en" sz="1800" baseline="30000"/>
                        <a:t>b</a:t>
                      </a:r>
                      <a:endParaRPr sz="1800" baseline="30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Raper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+100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$2,253,819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+0.16</a:t>
                      </a:r>
                      <a:endParaRPr sz="1800" baseline="30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$2,250,301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+20.4</a:t>
                      </a:r>
                      <a:endParaRPr sz="1800" baseline="30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$1,869,750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	+0.63</a:t>
                      </a:r>
                      <a:r>
                        <a:rPr lang="en" sz="1800" baseline="30000"/>
                        <a:t>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$1,858,075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15" name="Google Shape;715;p63"/>
          <p:cNvSpPr txBox="1"/>
          <p:nvPr/>
        </p:nvSpPr>
        <p:spPr>
          <a:xfrm>
            <a:off x="354330" y="6471299"/>
            <a:ext cx="5637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Officially Professor, Deputy Provost -&gt; Special Asst AY 22</a:t>
            </a:r>
            <a:endParaRPr/>
          </a:p>
        </p:txBody>
      </p:sp>
      <p:sp>
        <p:nvSpPr>
          <p:cNvPr id="716" name="Google Shape;716;p63"/>
          <p:cNvSpPr txBox="1"/>
          <p:nvPr/>
        </p:nvSpPr>
        <p:spPr>
          <a:xfrm>
            <a:off x="6199845" y="6471299"/>
            <a:ext cx="2466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Fractional appointment</a:t>
            </a:r>
            <a:endParaRPr/>
          </a:p>
        </p:txBody>
      </p:sp>
      <p:sp>
        <p:nvSpPr>
          <p:cNvPr id="717" name="Google Shape;717;p63"/>
          <p:cNvSpPr txBox="1"/>
          <p:nvPr/>
        </p:nvSpPr>
        <p:spPr>
          <a:xfrm>
            <a:off x="8666226" y="6471299"/>
            <a:ext cx="26474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10% cut artifact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Department Chairs</a:t>
            </a:r>
            <a:endParaRPr/>
          </a:p>
        </p:txBody>
      </p:sp>
      <p:sp>
        <p:nvSpPr>
          <p:cNvPr id="723" name="Google Shape;723;p65"/>
          <p:cNvSpPr txBox="1">
            <a:spLocks noGrp="1"/>
          </p:cNvSpPr>
          <p:nvPr>
            <p:ph type="body" idx="1"/>
          </p:nvPr>
        </p:nvSpPr>
        <p:spPr>
          <a:xfrm>
            <a:off x="838200" y="1464289"/>
            <a:ext cx="10515600" cy="53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AY 22-23 [5.2% vs 4% avg] for 10 continuing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-1.10, 1.50, 2.50, 3.31, 3.50, 6.07, 8.27, 8.66, 9.32, 9.57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AY 21-22 [2.2% vs 3% avg] for 11 continuing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1.32, 1.50, 1.50. 1.51, 1.52, 1.59, 1.78, 2.21, 2.55, 2.63, 6.11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AY 20-21 [-0.2% avg] no increases except Kwame to Professor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Ignores 11 chairperson changes since Sept 2021 (Chem, Econ, Math, Comp Sci, ECE, MAE, MinE, MSE, NERdS, BIT, EMgt)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Ignores ROTC commanders, not S&amp;T funded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Faculty*</a:t>
            </a:r>
            <a:endParaRPr/>
          </a:p>
        </p:txBody>
      </p:sp>
      <p:sp>
        <p:nvSpPr>
          <p:cNvPr id="729" name="Google Shape;729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AY 2021-2022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Most dept’s had two raise groupings = 2-4 %, 6-10% (merit, etc.): ECE, EMSE, MSE, MNE, NERdS, TEC, Math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Or lower ~0-3%, 5-10%: ChE, CArE, CS, GGPE, Physics, Hist, ETC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No grouping discerned:  MAE, Psych, Bio Sci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3.0%, 7-10%: Chem, BIT, ALP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Faculty range wide (several charts)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AY 2021-2022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Dep’ts varied, 1.13 – 5.74% raise, two groupings = 2.0-2.6 % and 3.3-3.5%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Faculty range wide (several charts)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AY 2020-2021: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0% raise, few merit, several promotions, eight non-zero cases</a:t>
            </a:r>
            <a:endParaRPr/>
          </a:p>
          <a:p>
            <a:pPr marL="228600" lvl="0" indent="-149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AY 2019-2020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Dep’ts varied, instructed to use 1.5% for all, then 0.5% to top quarter, dominant model was 1-1.5% for many, 3-6% for the rest</a:t>
            </a:r>
            <a:endParaRPr/>
          </a:p>
        </p:txBody>
      </p:sp>
      <p:sp>
        <p:nvSpPr>
          <p:cNvPr id="730" name="Google Shape;730;p66"/>
          <p:cNvSpPr txBox="1"/>
          <p:nvPr/>
        </p:nvSpPr>
        <p:spPr>
          <a:xfrm>
            <a:off x="838200" y="1204159"/>
            <a:ext cx="102264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*Did not include Lecturers, Research NTT, Chancellor’s profs, or </a:t>
            </a:r>
            <a:r>
              <a:rPr lang="en" sz="1800" b="0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lang="en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administrators in numbers</a:t>
            </a:r>
            <a:endParaRPr/>
          </a:p>
        </p:txBody>
      </p:sp>
      <p:sp>
        <p:nvSpPr>
          <p:cNvPr id="731" name="Google Shape;731;p66"/>
          <p:cNvSpPr txBox="1"/>
          <p:nvPr/>
        </p:nvSpPr>
        <p:spPr>
          <a:xfrm>
            <a:off x="6448388" y="2351782"/>
            <a:ext cx="5572488" cy="107721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Arithmetic of 3 + 1%, if six faculty each $100/yr, $24 raise pool: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a, b, c, d get $2, $2.5, $3, $3.5 (= $11)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 gets $6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 gets $7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67"/>
          <p:cNvPicPr preferRelativeResize="0"/>
          <p:nvPr/>
        </p:nvPicPr>
        <p:blipFill rotWithShape="1">
          <a:blip r:embed="rId3">
            <a:alphaModFix/>
          </a:blip>
          <a:srcRect t="13707"/>
          <a:stretch/>
        </p:blipFill>
        <p:spPr>
          <a:xfrm>
            <a:off x="1059764" y="3769121"/>
            <a:ext cx="9124233" cy="30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67"/>
          <p:cNvSpPr txBox="1"/>
          <p:nvPr/>
        </p:nvSpPr>
        <p:spPr>
          <a:xfrm>
            <a:off x="1547159" y="5689374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38" name="Google Shape;738;p67"/>
          <p:cNvSpPr txBox="1"/>
          <p:nvPr/>
        </p:nvSpPr>
        <p:spPr>
          <a:xfrm>
            <a:off x="1900773" y="5689374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39" name="Google Shape;739;p67"/>
          <p:cNvSpPr txBox="1"/>
          <p:nvPr/>
        </p:nvSpPr>
        <p:spPr>
          <a:xfrm>
            <a:off x="9678041" y="550024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40" name="Google Shape;740;p67"/>
          <p:cNvSpPr txBox="1"/>
          <p:nvPr/>
        </p:nvSpPr>
        <p:spPr>
          <a:xfrm>
            <a:off x="9322126" y="5505626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41" name="Google Shape;741;p67"/>
          <p:cNvSpPr txBox="1"/>
          <p:nvPr/>
        </p:nvSpPr>
        <p:spPr>
          <a:xfrm>
            <a:off x="1555147" y="6303020"/>
            <a:ext cx="19805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Change in person</a:t>
            </a:r>
            <a:endParaRPr/>
          </a:p>
        </p:txBody>
      </p:sp>
      <p:sp>
        <p:nvSpPr>
          <p:cNvPr id="742" name="Google Shape;742;p67"/>
          <p:cNvSpPr txBox="1"/>
          <p:nvPr/>
        </p:nvSpPr>
        <p:spPr>
          <a:xfrm>
            <a:off x="9421314" y="3769121"/>
            <a:ext cx="2326185" cy="1323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Added VP&amp;D KC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Added AVC IEC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Added AP AOAA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Deleted AVP 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Deleted DepP (to SpAsst)</a:t>
            </a:r>
            <a:endParaRPr/>
          </a:p>
        </p:txBody>
      </p:sp>
      <p:sp>
        <p:nvSpPr>
          <p:cNvPr id="743" name="Google Shape;743;p67"/>
          <p:cNvSpPr txBox="1"/>
          <p:nvPr/>
        </p:nvSpPr>
        <p:spPr>
          <a:xfrm>
            <a:off x="8966211" y="550024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44" name="Google Shape;744;p67"/>
          <p:cNvSpPr txBox="1"/>
          <p:nvPr/>
        </p:nvSpPr>
        <p:spPr>
          <a:xfrm>
            <a:off x="8620673" y="550024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45" name="Google Shape;745;p67"/>
          <p:cNvSpPr txBox="1"/>
          <p:nvPr/>
        </p:nvSpPr>
        <p:spPr>
          <a:xfrm>
            <a:off x="8264005" y="550024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46" name="Google Shape;746;p67"/>
          <p:cNvSpPr txBox="1"/>
          <p:nvPr/>
        </p:nvSpPr>
        <p:spPr>
          <a:xfrm>
            <a:off x="7908090" y="5505626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47" name="Google Shape;747;p67"/>
          <p:cNvSpPr txBox="1"/>
          <p:nvPr/>
        </p:nvSpPr>
        <p:spPr>
          <a:xfrm>
            <a:off x="7552175" y="550024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48" name="Google Shape;748;p67"/>
          <p:cNvSpPr txBox="1"/>
          <p:nvPr/>
        </p:nvSpPr>
        <p:spPr>
          <a:xfrm>
            <a:off x="7206637" y="550024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pic>
        <p:nvPicPr>
          <p:cNvPr id="749" name="Google Shape;749;p67"/>
          <p:cNvPicPr preferRelativeResize="0"/>
          <p:nvPr/>
        </p:nvPicPr>
        <p:blipFill rotWithShape="1">
          <a:blip r:embed="rId3">
            <a:alphaModFix/>
          </a:blip>
          <a:srcRect l="10748" t="2213" r="11115" b="87295"/>
          <a:stretch/>
        </p:blipFill>
        <p:spPr>
          <a:xfrm>
            <a:off x="2131241" y="3769121"/>
            <a:ext cx="7129260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332" y="15216"/>
            <a:ext cx="9097583" cy="3680483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67"/>
          <p:cNvSpPr/>
          <p:nvPr/>
        </p:nvSpPr>
        <p:spPr>
          <a:xfrm rot="-5400000" flipH="1">
            <a:off x="1625250" y="2251789"/>
            <a:ext cx="165431" cy="631133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67"/>
          <p:cNvSpPr txBox="1"/>
          <p:nvPr/>
        </p:nvSpPr>
        <p:spPr>
          <a:xfrm>
            <a:off x="1287347" y="2572324"/>
            <a:ext cx="26993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&gt;15% are counteroffers and admin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(except one person)</a:t>
            </a:r>
            <a:endParaRPr/>
          </a:p>
        </p:txBody>
      </p:sp>
      <p:sp>
        <p:nvSpPr>
          <p:cNvPr id="753" name="Google Shape;753;p67"/>
          <p:cNvSpPr txBox="1"/>
          <p:nvPr/>
        </p:nvSpPr>
        <p:spPr>
          <a:xfrm>
            <a:off x="4315520" y="291228"/>
            <a:ext cx="23030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bar is one person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00" y="2977671"/>
            <a:ext cx="9382409" cy="386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68"/>
          <p:cNvPicPr preferRelativeResize="0"/>
          <p:nvPr/>
        </p:nvPicPr>
        <p:blipFill rotWithShape="1">
          <a:blip r:embed="rId4">
            <a:alphaModFix/>
          </a:blip>
          <a:srcRect b="20082"/>
          <a:stretch/>
        </p:blipFill>
        <p:spPr>
          <a:xfrm>
            <a:off x="1059765" y="12466"/>
            <a:ext cx="9328621" cy="3016027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68"/>
          <p:cNvSpPr txBox="1"/>
          <p:nvPr/>
        </p:nvSpPr>
        <p:spPr>
          <a:xfrm>
            <a:off x="156633" y="203200"/>
            <a:ext cx="1017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Last year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34" y="2224638"/>
            <a:ext cx="11193226" cy="4633362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93"/>
          <p:cNvSpPr txBox="1">
            <a:spLocks noGrp="1"/>
          </p:cNvSpPr>
          <p:nvPr>
            <p:ph type="title"/>
          </p:nvPr>
        </p:nvSpPr>
        <p:spPr>
          <a:xfrm>
            <a:off x="838200" y="3706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Faculty number per ¼ percent bin </a:t>
            </a:r>
            <a:endParaRPr/>
          </a:p>
        </p:txBody>
      </p:sp>
      <p:cxnSp>
        <p:nvCxnSpPr>
          <p:cNvPr id="767" name="Google Shape;767;p93"/>
          <p:cNvCxnSpPr/>
          <p:nvPr/>
        </p:nvCxnSpPr>
        <p:spPr>
          <a:xfrm rot="10800000">
            <a:off x="3081993" y="1889538"/>
            <a:ext cx="0" cy="4429638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68" name="Google Shape;768;p93"/>
          <p:cNvSpPr txBox="1"/>
          <p:nvPr/>
        </p:nvSpPr>
        <p:spPr>
          <a:xfrm>
            <a:off x="1206520" y="1835971"/>
            <a:ext cx="13548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2.0% or less,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 faculty</a:t>
            </a:r>
            <a:endParaRPr/>
          </a:p>
        </p:txBody>
      </p:sp>
      <p:cxnSp>
        <p:nvCxnSpPr>
          <p:cNvPr id="769" name="Google Shape;769;p93"/>
          <p:cNvCxnSpPr/>
          <p:nvPr/>
        </p:nvCxnSpPr>
        <p:spPr>
          <a:xfrm rot="10800000">
            <a:off x="5200526" y="1932834"/>
            <a:ext cx="0" cy="4429638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70" name="Google Shape;770;p93"/>
          <p:cNvSpPr txBox="1"/>
          <p:nvPr/>
        </p:nvSpPr>
        <p:spPr>
          <a:xfrm>
            <a:off x="3408390" y="1835972"/>
            <a:ext cx="1332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2.0% - 4.0%,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124 faculty</a:t>
            </a:r>
            <a:endParaRPr/>
          </a:p>
        </p:txBody>
      </p:sp>
      <p:sp>
        <p:nvSpPr>
          <p:cNvPr id="771" name="Google Shape;771;p93"/>
          <p:cNvSpPr txBox="1"/>
          <p:nvPr/>
        </p:nvSpPr>
        <p:spPr>
          <a:xfrm>
            <a:off x="5200526" y="1841775"/>
            <a:ext cx="13839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4% or more,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149 faculty</a:t>
            </a:r>
            <a:endParaRPr/>
          </a:p>
        </p:txBody>
      </p:sp>
      <p:sp>
        <p:nvSpPr>
          <p:cNvPr id="772" name="Google Shape;772;p93"/>
          <p:cNvSpPr txBox="1"/>
          <p:nvPr/>
        </p:nvSpPr>
        <p:spPr>
          <a:xfrm>
            <a:off x="144407" y="1342604"/>
            <a:ext cx="119031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 faculty members above 10% not shown, influenced by counter-offer (8), TPI/add’l duties (15), or equity (3), and three converted from NTT</a:t>
            </a:r>
            <a:endParaRPr sz="16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93"/>
          <p:cNvSpPr txBox="1"/>
          <p:nvPr/>
        </p:nvSpPr>
        <p:spPr>
          <a:xfrm>
            <a:off x="8123625" y="2003536"/>
            <a:ext cx="3183307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increase salary: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Become an administrator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an offer somewhere else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Merit it</a:t>
            </a:r>
            <a:endParaRPr/>
          </a:p>
        </p:txBody>
      </p:sp>
      <p:cxnSp>
        <p:nvCxnSpPr>
          <p:cNvPr id="774" name="Google Shape;774;p93"/>
          <p:cNvCxnSpPr/>
          <p:nvPr/>
        </p:nvCxnSpPr>
        <p:spPr>
          <a:xfrm rot="10800000">
            <a:off x="11462223" y="1902260"/>
            <a:ext cx="0" cy="4429638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75" name="Google Shape;775;p93"/>
          <p:cNvSpPr txBox="1"/>
          <p:nvPr/>
        </p:nvSpPr>
        <p:spPr>
          <a:xfrm>
            <a:off x="11488854" y="211297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  <a:endParaRPr/>
          </a:p>
        </p:txBody>
      </p:sp>
      <p:sp>
        <p:nvSpPr>
          <p:cNvPr id="776" name="Google Shape;776;p93"/>
          <p:cNvSpPr/>
          <p:nvPr/>
        </p:nvSpPr>
        <p:spPr>
          <a:xfrm>
            <a:off x="719667" y="2603700"/>
            <a:ext cx="4454229" cy="32153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3% ‘raise’</a:t>
            </a:r>
            <a:endParaRPr/>
          </a:p>
        </p:txBody>
      </p:sp>
      <p:sp>
        <p:nvSpPr>
          <p:cNvPr id="777" name="Google Shape;777;p93"/>
          <p:cNvSpPr/>
          <p:nvPr/>
        </p:nvSpPr>
        <p:spPr>
          <a:xfrm>
            <a:off x="5227157" y="2603699"/>
            <a:ext cx="1999143" cy="3215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1% ‘merit’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94"/>
          <p:cNvPicPr preferRelativeResize="0"/>
          <p:nvPr/>
        </p:nvPicPr>
        <p:blipFill rotWithShape="1">
          <a:blip r:embed="rId3">
            <a:alphaModFix/>
          </a:blip>
          <a:srcRect b="2818"/>
          <a:stretch/>
        </p:blipFill>
        <p:spPr>
          <a:xfrm>
            <a:off x="1368358" y="916258"/>
            <a:ext cx="8715983" cy="59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94"/>
          <p:cNvSpPr txBox="1">
            <a:spLocks noGrp="1"/>
          </p:cNvSpPr>
          <p:nvPr>
            <p:ph type="title"/>
          </p:nvPr>
        </p:nvSpPr>
        <p:spPr>
          <a:xfrm>
            <a:off x="327211" y="0"/>
            <a:ext cx="115375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Increase in $ compared to AY 21-22 salary</a:t>
            </a:r>
            <a:endParaRPr/>
          </a:p>
        </p:txBody>
      </p:sp>
      <p:sp>
        <p:nvSpPr>
          <p:cNvPr id="784" name="Google Shape;784;p94"/>
          <p:cNvSpPr txBox="1"/>
          <p:nvPr/>
        </p:nvSpPr>
        <p:spPr>
          <a:xfrm>
            <a:off x="5518825" y="1042290"/>
            <a:ext cx="1867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↑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iDean +$83k </a:t>
            </a:r>
            <a:endParaRPr/>
          </a:p>
        </p:txBody>
      </p:sp>
      <p:sp>
        <p:nvSpPr>
          <p:cNvPr id="785" name="Google Shape;785;p94"/>
          <p:cNvSpPr txBox="1"/>
          <p:nvPr/>
        </p:nvSpPr>
        <p:spPr>
          <a:xfrm>
            <a:off x="7678367" y="5014418"/>
            <a:ext cx="19422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[Add’l duties +$100k]→ </a:t>
            </a:r>
            <a:endParaRPr/>
          </a:p>
        </p:txBody>
      </p:sp>
      <p:sp>
        <p:nvSpPr>
          <p:cNvPr id="786" name="Google Shape;786;p94"/>
          <p:cNvSpPr txBox="1"/>
          <p:nvPr/>
        </p:nvSpPr>
        <p:spPr>
          <a:xfrm>
            <a:off x="4831403" y="794608"/>
            <a:ext cx="22131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Excludes promotion $</a:t>
            </a:r>
            <a:endParaRPr/>
          </a:p>
        </p:txBody>
      </p:sp>
      <p:cxnSp>
        <p:nvCxnSpPr>
          <p:cNvPr id="787" name="Google Shape;787;p94"/>
          <p:cNvCxnSpPr/>
          <p:nvPr/>
        </p:nvCxnSpPr>
        <p:spPr>
          <a:xfrm rot="10800000" flipH="1">
            <a:off x="2704289" y="5014418"/>
            <a:ext cx="6802877" cy="115940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788" name="Google Shape;788;p94"/>
          <p:cNvSpPr txBox="1"/>
          <p:nvPr/>
        </p:nvSpPr>
        <p:spPr>
          <a:xfrm>
            <a:off x="9385704" y="4768927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4%</a:t>
            </a:r>
            <a:endParaRPr/>
          </a:p>
        </p:txBody>
      </p:sp>
      <p:sp>
        <p:nvSpPr>
          <p:cNvPr id="789" name="Google Shape;789;p94"/>
          <p:cNvSpPr txBox="1"/>
          <p:nvPr/>
        </p:nvSpPr>
        <p:spPr>
          <a:xfrm>
            <a:off x="5064144" y="1588809"/>
            <a:ext cx="16190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endParaRPr/>
          </a:p>
        </p:txBody>
      </p:sp>
      <p:sp>
        <p:nvSpPr>
          <p:cNvPr id="790" name="Google Shape;790;p94"/>
          <p:cNvSpPr txBox="1"/>
          <p:nvPr/>
        </p:nvSpPr>
        <p:spPr>
          <a:xfrm>
            <a:off x="5969169" y="4248132"/>
            <a:ext cx="39754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TPI 20k</a:t>
            </a:r>
            <a:endParaRPr/>
          </a:p>
        </p:txBody>
      </p:sp>
      <p:sp>
        <p:nvSpPr>
          <p:cNvPr id="791" name="Google Shape;791;p94"/>
          <p:cNvSpPr txBox="1"/>
          <p:nvPr/>
        </p:nvSpPr>
        <p:spPr>
          <a:xfrm>
            <a:off x="4332717" y="2360222"/>
            <a:ext cx="604333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Ch, TPI 10k</a:t>
            </a:r>
            <a:endParaRPr/>
          </a:p>
        </p:txBody>
      </p:sp>
      <p:sp>
        <p:nvSpPr>
          <p:cNvPr id="792" name="Google Shape;792;p94"/>
          <p:cNvSpPr txBox="1"/>
          <p:nvPr/>
        </p:nvSpPr>
        <p:spPr>
          <a:xfrm>
            <a:off x="6253309" y="2644334"/>
            <a:ext cx="375103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Ad, AD</a:t>
            </a:r>
            <a:endParaRPr/>
          </a:p>
        </p:txBody>
      </p:sp>
      <p:sp>
        <p:nvSpPr>
          <p:cNvPr id="793" name="Google Shape;793;p94"/>
          <p:cNvSpPr txBox="1"/>
          <p:nvPr/>
        </p:nvSpPr>
        <p:spPr>
          <a:xfrm>
            <a:off x="5058048" y="2061910"/>
            <a:ext cx="61074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Ad, TPI 10k</a:t>
            </a:r>
            <a:endParaRPr/>
          </a:p>
        </p:txBody>
      </p:sp>
      <p:sp>
        <p:nvSpPr>
          <p:cNvPr id="794" name="Google Shape;794;p94"/>
          <p:cNvSpPr txBox="1"/>
          <p:nvPr/>
        </p:nvSpPr>
        <p:spPr>
          <a:xfrm>
            <a:off x="8264932" y="1272324"/>
            <a:ext cx="3599856" cy="1292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of Symbols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 = Administrative appointment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 = Appointed chair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TPI = Temporary Pay Increase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= Counteroffer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 = Additional duties</a:t>
            </a:r>
            <a:endParaRPr/>
          </a:p>
        </p:txBody>
      </p:sp>
      <p:sp>
        <p:nvSpPr>
          <p:cNvPr id="795" name="Google Shape;795;p94"/>
          <p:cNvSpPr txBox="1"/>
          <p:nvPr/>
        </p:nvSpPr>
        <p:spPr>
          <a:xfrm>
            <a:off x="5264180" y="2389795"/>
            <a:ext cx="16190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endParaRPr/>
          </a:p>
        </p:txBody>
      </p:sp>
      <p:sp>
        <p:nvSpPr>
          <p:cNvPr id="796" name="Google Shape;796;p94"/>
          <p:cNvSpPr txBox="1"/>
          <p:nvPr/>
        </p:nvSpPr>
        <p:spPr>
          <a:xfrm>
            <a:off x="3390828" y="1028880"/>
            <a:ext cx="21937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		↑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iDean +$40k, TPI +72k 1/23</a:t>
            </a:r>
            <a:endParaRPr sz="14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94"/>
          <p:cNvSpPr txBox="1"/>
          <p:nvPr/>
        </p:nvSpPr>
        <p:spPr>
          <a:xfrm>
            <a:off x="5934095" y="2813837"/>
            <a:ext cx="16190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endParaRPr/>
          </a:p>
        </p:txBody>
      </p:sp>
      <p:sp>
        <p:nvSpPr>
          <p:cNvPr id="798" name="Google Shape;798;p94"/>
          <p:cNvSpPr txBox="1"/>
          <p:nvPr/>
        </p:nvSpPr>
        <p:spPr>
          <a:xfrm>
            <a:off x="3874292" y="2821690"/>
            <a:ext cx="149080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</a:t>
            </a:r>
            <a:endParaRPr/>
          </a:p>
        </p:txBody>
      </p:sp>
      <p:sp>
        <p:nvSpPr>
          <p:cNvPr id="799" name="Google Shape;799;p94"/>
          <p:cNvSpPr txBox="1"/>
          <p:nvPr/>
        </p:nvSpPr>
        <p:spPr>
          <a:xfrm>
            <a:off x="4986714" y="2958706"/>
            <a:ext cx="142668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endParaRPr/>
          </a:p>
        </p:txBody>
      </p:sp>
      <p:sp>
        <p:nvSpPr>
          <p:cNvPr id="800" name="Google Shape;800;p94"/>
          <p:cNvSpPr txBox="1"/>
          <p:nvPr/>
        </p:nvSpPr>
        <p:spPr>
          <a:xfrm>
            <a:off x="5282390" y="3075289"/>
            <a:ext cx="142668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endParaRPr/>
          </a:p>
        </p:txBody>
      </p:sp>
      <p:sp>
        <p:nvSpPr>
          <p:cNvPr id="801" name="Google Shape;801;p94"/>
          <p:cNvSpPr txBox="1"/>
          <p:nvPr/>
        </p:nvSpPr>
        <p:spPr>
          <a:xfrm>
            <a:off x="4915380" y="3121675"/>
            <a:ext cx="142668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endParaRPr/>
          </a:p>
        </p:txBody>
      </p:sp>
      <p:sp>
        <p:nvSpPr>
          <p:cNvPr id="802" name="Google Shape;802;p94"/>
          <p:cNvSpPr txBox="1"/>
          <p:nvPr/>
        </p:nvSpPr>
        <p:spPr>
          <a:xfrm>
            <a:off x="5382479" y="3678726"/>
            <a:ext cx="142668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endParaRPr/>
          </a:p>
        </p:txBody>
      </p:sp>
      <p:sp>
        <p:nvSpPr>
          <p:cNvPr id="803" name="Google Shape;803;p94"/>
          <p:cNvSpPr txBox="1"/>
          <p:nvPr/>
        </p:nvSpPr>
        <p:spPr>
          <a:xfrm>
            <a:off x="4325434" y="3722671"/>
            <a:ext cx="16190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endParaRPr/>
          </a:p>
        </p:txBody>
      </p:sp>
      <p:sp>
        <p:nvSpPr>
          <p:cNvPr id="804" name="Google Shape;804;p94"/>
          <p:cNvSpPr txBox="1"/>
          <p:nvPr/>
        </p:nvSpPr>
        <p:spPr>
          <a:xfrm>
            <a:off x="5518825" y="3978692"/>
            <a:ext cx="328616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TPI 6k</a:t>
            </a:r>
            <a:endParaRPr/>
          </a:p>
        </p:txBody>
      </p:sp>
      <p:sp>
        <p:nvSpPr>
          <p:cNvPr id="805" name="Google Shape;805;p94"/>
          <p:cNvSpPr txBox="1"/>
          <p:nvPr/>
        </p:nvSpPr>
        <p:spPr>
          <a:xfrm>
            <a:off x="5226048" y="4168649"/>
            <a:ext cx="39754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TPI 14k</a:t>
            </a:r>
            <a:endParaRPr/>
          </a:p>
        </p:txBody>
      </p:sp>
      <p:sp>
        <p:nvSpPr>
          <p:cNvPr id="806" name="Google Shape;806;p94"/>
          <p:cNvSpPr txBox="1"/>
          <p:nvPr/>
        </p:nvSpPr>
        <p:spPr>
          <a:xfrm>
            <a:off x="5368329" y="4351202"/>
            <a:ext cx="39754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TPI 31k</a:t>
            </a:r>
            <a:endParaRPr/>
          </a:p>
        </p:txBody>
      </p:sp>
      <p:sp>
        <p:nvSpPr>
          <p:cNvPr id="807" name="Google Shape;807;p94"/>
          <p:cNvSpPr txBox="1"/>
          <p:nvPr/>
        </p:nvSpPr>
        <p:spPr>
          <a:xfrm>
            <a:off x="4069402" y="4429951"/>
            <a:ext cx="16190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endParaRPr/>
          </a:p>
        </p:txBody>
      </p:sp>
      <p:sp>
        <p:nvSpPr>
          <p:cNvPr id="808" name="Google Shape;808;p94"/>
          <p:cNvSpPr txBox="1"/>
          <p:nvPr/>
        </p:nvSpPr>
        <p:spPr>
          <a:xfrm>
            <a:off x="5129382" y="4521227"/>
            <a:ext cx="39754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TPI 13k</a:t>
            </a:r>
            <a:endParaRPr/>
          </a:p>
        </p:txBody>
      </p:sp>
      <p:sp>
        <p:nvSpPr>
          <p:cNvPr id="809" name="Google Shape;809;p94"/>
          <p:cNvSpPr txBox="1"/>
          <p:nvPr/>
        </p:nvSpPr>
        <p:spPr>
          <a:xfrm>
            <a:off x="4282762" y="4698519"/>
            <a:ext cx="16190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endParaRPr/>
          </a:p>
        </p:txBody>
      </p:sp>
      <p:cxnSp>
        <p:nvCxnSpPr>
          <p:cNvPr id="810" name="Google Shape;810;p94"/>
          <p:cNvCxnSpPr/>
          <p:nvPr/>
        </p:nvCxnSpPr>
        <p:spPr>
          <a:xfrm rot="10800000" flipH="1">
            <a:off x="2694560" y="4510742"/>
            <a:ext cx="6812606" cy="166853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811" name="Google Shape;811;p94"/>
          <p:cNvSpPr txBox="1"/>
          <p:nvPr/>
        </p:nvSpPr>
        <p:spPr>
          <a:xfrm>
            <a:off x="9465185" y="4311690"/>
            <a:ext cx="1903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5.87% (average %)</a:t>
            </a:r>
            <a:endParaRPr/>
          </a:p>
        </p:txBody>
      </p:sp>
      <p:pic>
        <p:nvPicPr>
          <p:cNvPr id="812" name="Google Shape;812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2139" y="2711525"/>
            <a:ext cx="234962" cy="15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1"/>
          <p:cNvSpPr txBox="1">
            <a:spLocks noGrp="1"/>
          </p:cNvSpPr>
          <p:nvPr>
            <p:ph type="body" idx="1"/>
          </p:nvPr>
        </p:nvSpPr>
        <p:spPr>
          <a:xfrm>
            <a:off x="481534" y="1736727"/>
            <a:ext cx="11325820" cy="45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189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Senate Bill 473: ending special status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Senate Bill 410: “Do no harm”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Senate Bill 42: Critical Race Theory bill</a:t>
            </a:r>
            <a:endParaRPr/>
          </a:p>
          <a:p>
            <a:pPr marL="457189" lvl="0" indent="-2539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Board of Curators at S&amp;T, April 20</a:t>
            </a:r>
            <a:r>
              <a:rPr lang="en" baseline="30000"/>
              <a:t>th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By laws should be discussed then</a:t>
            </a:r>
            <a:endParaRPr/>
          </a:p>
        </p:txBody>
      </p:sp>
      <p:sp>
        <p:nvSpPr>
          <p:cNvPr id="402" name="Google Shape;402;p11"/>
          <p:cNvSpPr txBox="1">
            <a:spLocks noGrp="1"/>
          </p:cNvSpPr>
          <p:nvPr>
            <p:ph type="body" idx="2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Announcements and Things to watch for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71" y="0"/>
            <a:ext cx="11928058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8" name="Google Shape;818;p95"/>
          <p:cNvCxnSpPr/>
          <p:nvPr/>
        </p:nvCxnSpPr>
        <p:spPr>
          <a:xfrm>
            <a:off x="503767" y="3907367"/>
            <a:ext cx="11273366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19" name="Google Shape;819;p95"/>
          <p:cNvSpPr txBox="1"/>
          <p:nvPr/>
        </p:nvSpPr>
        <p:spPr>
          <a:xfrm>
            <a:off x="10435166" y="3602567"/>
            <a:ext cx="48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CPI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AY 21-22</a:t>
            </a:r>
            <a:endParaRPr/>
          </a:p>
        </p:txBody>
      </p:sp>
      <p:sp>
        <p:nvSpPr>
          <p:cNvPr id="825" name="Google Shape;825;p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Department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96"/>
          <p:cNvSpPr txBox="1"/>
          <p:nvPr/>
        </p:nvSpPr>
        <p:spPr>
          <a:xfrm>
            <a:off x="1269715" y="1204159"/>
            <a:ext cx="96525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*Did not include Lecturers, Research NTT, Chancellor’s profs, or administrators in numbers</a:t>
            </a:r>
            <a:endParaRPr/>
          </a:p>
        </p:txBody>
      </p:sp>
      <p:cxnSp>
        <p:nvCxnSpPr>
          <p:cNvPr id="827" name="Google Shape;827;p96"/>
          <p:cNvCxnSpPr>
            <a:stCxn id="828" idx="0"/>
            <a:endCxn id="829" idx="0"/>
          </p:cNvCxnSpPr>
          <p:nvPr/>
        </p:nvCxnSpPr>
        <p:spPr>
          <a:xfrm rot="10800000" flipH="1">
            <a:off x="1269715" y="3016788"/>
            <a:ext cx="8186700" cy="1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8" name="Google Shape;828;p96"/>
          <p:cNvSpPr txBox="1"/>
          <p:nvPr/>
        </p:nvSpPr>
        <p:spPr>
          <a:xfrm>
            <a:off x="1118872" y="303088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30" name="Google Shape;830;p96"/>
          <p:cNvSpPr txBox="1"/>
          <p:nvPr/>
        </p:nvSpPr>
        <p:spPr>
          <a:xfrm>
            <a:off x="2483321" y="302717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31" name="Google Shape;831;p96"/>
          <p:cNvSpPr txBox="1"/>
          <p:nvPr/>
        </p:nvSpPr>
        <p:spPr>
          <a:xfrm>
            <a:off x="3847770" y="302717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32" name="Google Shape;832;p96"/>
          <p:cNvSpPr txBox="1"/>
          <p:nvPr/>
        </p:nvSpPr>
        <p:spPr>
          <a:xfrm>
            <a:off x="5212219" y="302717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33" name="Google Shape;833;p96"/>
          <p:cNvSpPr txBox="1"/>
          <p:nvPr/>
        </p:nvSpPr>
        <p:spPr>
          <a:xfrm>
            <a:off x="6576668" y="30168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34" name="Google Shape;834;p96"/>
          <p:cNvSpPr txBox="1"/>
          <p:nvPr/>
        </p:nvSpPr>
        <p:spPr>
          <a:xfrm>
            <a:off x="7941117" y="30168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829" name="Google Shape;829;p96"/>
          <p:cNvSpPr txBox="1"/>
          <p:nvPr/>
        </p:nvSpPr>
        <p:spPr>
          <a:xfrm>
            <a:off x="9305566" y="30168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835" name="Google Shape;835;p96"/>
          <p:cNvSpPr txBox="1"/>
          <p:nvPr/>
        </p:nvSpPr>
        <p:spPr>
          <a:xfrm rot="-3769075">
            <a:off x="2531756" y="2660858"/>
            <a:ext cx="63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</a:t>
            </a:r>
            <a:endParaRPr/>
          </a:p>
        </p:txBody>
      </p:sp>
      <p:sp>
        <p:nvSpPr>
          <p:cNvPr id="836" name="Google Shape;836;p96"/>
          <p:cNvSpPr txBox="1"/>
          <p:nvPr/>
        </p:nvSpPr>
        <p:spPr>
          <a:xfrm rot="-3769075">
            <a:off x="3538954" y="2447013"/>
            <a:ext cx="1021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 &amp;TC</a:t>
            </a:r>
            <a:endParaRPr/>
          </a:p>
        </p:txBody>
      </p:sp>
      <p:sp>
        <p:nvSpPr>
          <p:cNvPr id="837" name="Google Shape;837;p96"/>
          <p:cNvSpPr txBox="1"/>
          <p:nvPr/>
        </p:nvSpPr>
        <p:spPr>
          <a:xfrm rot="-3769075">
            <a:off x="3461010" y="3124668"/>
            <a:ext cx="8531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endParaRPr/>
          </a:p>
        </p:txBody>
      </p:sp>
      <p:sp>
        <p:nvSpPr>
          <p:cNvPr id="838" name="Google Shape;838;p96"/>
          <p:cNvSpPr txBox="1"/>
          <p:nvPr/>
        </p:nvSpPr>
        <p:spPr>
          <a:xfrm rot="-3769075">
            <a:off x="3898027" y="2626235"/>
            <a:ext cx="6270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MAE</a:t>
            </a:r>
            <a:endParaRPr/>
          </a:p>
        </p:txBody>
      </p:sp>
      <p:sp>
        <p:nvSpPr>
          <p:cNvPr id="839" name="Google Shape;839;p96"/>
          <p:cNvSpPr txBox="1"/>
          <p:nvPr/>
        </p:nvSpPr>
        <p:spPr>
          <a:xfrm rot="-3769075">
            <a:off x="4013427" y="3050426"/>
            <a:ext cx="7296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Chem</a:t>
            </a:r>
            <a:endParaRPr/>
          </a:p>
        </p:txBody>
      </p:sp>
      <p:sp>
        <p:nvSpPr>
          <p:cNvPr id="840" name="Google Shape;840;p96"/>
          <p:cNvSpPr txBox="1"/>
          <p:nvPr/>
        </p:nvSpPr>
        <p:spPr>
          <a:xfrm>
            <a:off x="1118872" y="3644489"/>
            <a:ext cx="373724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	1.29	CS	3.14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 &amp; TC	2.01	GGPE	3.25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Physics	2.04	EMSE	3.34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MAE	2.16	Hist &amp; PS	3.39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Chem	2.38	BIT	3.40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CArE	2.41	Math	3.41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ECE	2.48	TEC	3.54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	2.50	MSE	3.98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 Sci	2.57	Che	5.51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MinE	2.57	NucE	5.74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	2.61		</a:t>
            </a:r>
            <a:endParaRPr/>
          </a:p>
        </p:txBody>
      </p:sp>
      <p:sp>
        <p:nvSpPr>
          <p:cNvPr id="841" name="Google Shape;841;p96"/>
          <p:cNvSpPr txBox="1"/>
          <p:nvPr/>
        </p:nvSpPr>
        <p:spPr>
          <a:xfrm rot="-3769075">
            <a:off x="4245552" y="2629086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96"/>
          <p:cNvSpPr txBox="1"/>
          <p:nvPr/>
        </p:nvSpPr>
        <p:spPr>
          <a:xfrm rot="-3769075">
            <a:off x="4296580" y="3003723"/>
            <a:ext cx="529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ECE</a:t>
            </a:r>
            <a:endParaRPr/>
          </a:p>
        </p:txBody>
      </p:sp>
      <p:sp>
        <p:nvSpPr>
          <p:cNvPr id="843" name="Google Shape;843;p96"/>
          <p:cNvSpPr txBox="1"/>
          <p:nvPr/>
        </p:nvSpPr>
        <p:spPr>
          <a:xfrm rot="-3769075">
            <a:off x="4345627" y="2136270"/>
            <a:ext cx="7061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</a:t>
            </a:r>
            <a:endParaRPr/>
          </a:p>
        </p:txBody>
      </p:sp>
      <p:sp>
        <p:nvSpPr>
          <p:cNvPr id="844" name="Google Shape;844;p96"/>
          <p:cNvSpPr txBox="1"/>
          <p:nvPr/>
        </p:nvSpPr>
        <p:spPr>
          <a:xfrm rot="-3769075">
            <a:off x="4360885" y="2531658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 Sci</a:t>
            </a:r>
            <a:endParaRPr/>
          </a:p>
        </p:txBody>
      </p:sp>
      <p:sp>
        <p:nvSpPr>
          <p:cNvPr id="845" name="Google Shape;845;p96"/>
          <p:cNvSpPr txBox="1"/>
          <p:nvPr/>
        </p:nvSpPr>
        <p:spPr>
          <a:xfrm rot="-3769075">
            <a:off x="4314777" y="3184323"/>
            <a:ext cx="6687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96"/>
          <p:cNvSpPr txBox="1"/>
          <p:nvPr/>
        </p:nvSpPr>
        <p:spPr>
          <a:xfrm rot="-3769075">
            <a:off x="4553003" y="2788481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</a:t>
            </a:r>
            <a:endParaRPr/>
          </a:p>
        </p:txBody>
      </p:sp>
      <p:sp>
        <p:nvSpPr>
          <p:cNvPr id="847" name="Google Shape;847;p96"/>
          <p:cNvSpPr txBox="1"/>
          <p:nvPr/>
        </p:nvSpPr>
        <p:spPr>
          <a:xfrm rot="-3769075">
            <a:off x="5353776" y="2717261"/>
            <a:ext cx="4138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endParaRPr/>
          </a:p>
        </p:txBody>
      </p:sp>
      <p:sp>
        <p:nvSpPr>
          <p:cNvPr id="848" name="Google Shape;848;p96"/>
          <p:cNvSpPr txBox="1"/>
          <p:nvPr/>
        </p:nvSpPr>
        <p:spPr>
          <a:xfrm rot="-3769075">
            <a:off x="5321593" y="3082635"/>
            <a:ext cx="707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GGPE</a:t>
            </a:r>
            <a:endParaRPr/>
          </a:p>
        </p:txBody>
      </p:sp>
      <p:sp>
        <p:nvSpPr>
          <p:cNvPr id="849" name="Google Shape;849;p96"/>
          <p:cNvSpPr txBox="1"/>
          <p:nvPr/>
        </p:nvSpPr>
        <p:spPr>
          <a:xfrm rot="-3769075">
            <a:off x="5578012" y="2581943"/>
            <a:ext cx="712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EMSE</a:t>
            </a:r>
            <a:endParaRPr/>
          </a:p>
        </p:txBody>
      </p:sp>
      <p:sp>
        <p:nvSpPr>
          <p:cNvPr id="850" name="Google Shape;850;p96"/>
          <p:cNvSpPr txBox="1"/>
          <p:nvPr/>
        </p:nvSpPr>
        <p:spPr>
          <a:xfrm rot="-3769075">
            <a:off x="5285811" y="3224388"/>
            <a:ext cx="1033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 &amp; PS</a:t>
            </a:r>
            <a:endParaRPr/>
          </a:p>
        </p:txBody>
      </p:sp>
      <p:sp>
        <p:nvSpPr>
          <p:cNvPr id="851" name="Google Shape;851;p96"/>
          <p:cNvSpPr txBox="1"/>
          <p:nvPr/>
        </p:nvSpPr>
        <p:spPr>
          <a:xfrm rot="-3769075">
            <a:off x="5678217" y="3415509"/>
            <a:ext cx="479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</a:t>
            </a:r>
            <a:endParaRPr/>
          </a:p>
        </p:txBody>
      </p:sp>
      <p:sp>
        <p:nvSpPr>
          <p:cNvPr id="852" name="Google Shape;852;p96"/>
          <p:cNvSpPr txBox="1"/>
          <p:nvPr/>
        </p:nvSpPr>
        <p:spPr>
          <a:xfrm rot="-3769075">
            <a:off x="5720676" y="2576429"/>
            <a:ext cx="689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/>
          </a:p>
        </p:txBody>
      </p:sp>
      <p:sp>
        <p:nvSpPr>
          <p:cNvPr id="853" name="Google Shape;853;p96"/>
          <p:cNvSpPr txBox="1"/>
          <p:nvPr/>
        </p:nvSpPr>
        <p:spPr>
          <a:xfrm rot="-3769075">
            <a:off x="5914826" y="2695528"/>
            <a:ext cx="529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</a:t>
            </a:r>
            <a:endParaRPr/>
          </a:p>
        </p:txBody>
      </p:sp>
      <p:sp>
        <p:nvSpPr>
          <p:cNvPr id="854" name="Google Shape;854;p96"/>
          <p:cNvSpPr txBox="1"/>
          <p:nvPr/>
        </p:nvSpPr>
        <p:spPr>
          <a:xfrm rot="-3769075">
            <a:off x="6315716" y="2624389"/>
            <a:ext cx="5998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MSE</a:t>
            </a:r>
            <a:endParaRPr/>
          </a:p>
        </p:txBody>
      </p:sp>
      <p:sp>
        <p:nvSpPr>
          <p:cNvPr id="855" name="Google Shape;855;p96"/>
          <p:cNvSpPr txBox="1"/>
          <p:nvPr/>
        </p:nvSpPr>
        <p:spPr>
          <a:xfrm rot="-3769075">
            <a:off x="6556371" y="2663368"/>
            <a:ext cx="542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endParaRPr/>
          </a:p>
        </p:txBody>
      </p:sp>
      <p:sp>
        <p:nvSpPr>
          <p:cNvPr id="856" name="Google Shape;856;p96"/>
          <p:cNvSpPr txBox="1"/>
          <p:nvPr/>
        </p:nvSpPr>
        <p:spPr>
          <a:xfrm rot="-3769075">
            <a:off x="8830926" y="2599190"/>
            <a:ext cx="6655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NucE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96"/>
          <p:cNvSpPr txBox="1"/>
          <p:nvPr/>
        </p:nvSpPr>
        <p:spPr>
          <a:xfrm>
            <a:off x="6476594" y="3666229"/>
            <a:ext cx="28207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 3.0% w/o counter offer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NucE 4.6% w/o aTP to aP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MSE 3.3% w/o counter offer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AY 22-23</a:t>
            </a:r>
            <a:endParaRPr/>
          </a:p>
        </p:txBody>
      </p:sp>
      <p:sp>
        <p:nvSpPr>
          <p:cNvPr id="863" name="Google Shape;863;p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Department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97"/>
          <p:cNvSpPr txBox="1"/>
          <p:nvPr/>
        </p:nvSpPr>
        <p:spPr>
          <a:xfrm>
            <a:off x="1269715" y="1204159"/>
            <a:ext cx="96525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*Did not include Lecturers, Research NTT, Chancellor’s profs, or administrators in numbers</a:t>
            </a:r>
            <a:endParaRPr/>
          </a:p>
        </p:txBody>
      </p:sp>
      <p:cxnSp>
        <p:nvCxnSpPr>
          <p:cNvPr id="865" name="Google Shape;865;p97"/>
          <p:cNvCxnSpPr>
            <a:stCxn id="866" idx="0"/>
          </p:cNvCxnSpPr>
          <p:nvPr/>
        </p:nvCxnSpPr>
        <p:spPr>
          <a:xfrm>
            <a:off x="279793" y="2986732"/>
            <a:ext cx="1167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6" name="Google Shape;866;p97"/>
          <p:cNvSpPr txBox="1"/>
          <p:nvPr/>
        </p:nvSpPr>
        <p:spPr>
          <a:xfrm>
            <a:off x="128950" y="2986732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67" name="Google Shape;867;p97"/>
          <p:cNvSpPr txBox="1"/>
          <p:nvPr/>
        </p:nvSpPr>
        <p:spPr>
          <a:xfrm>
            <a:off x="1493399" y="298302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68" name="Google Shape;868;p97"/>
          <p:cNvSpPr txBox="1"/>
          <p:nvPr/>
        </p:nvSpPr>
        <p:spPr>
          <a:xfrm>
            <a:off x="2857848" y="298302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69" name="Google Shape;869;p97"/>
          <p:cNvSpPr txBox="1"/>
          <p:nvPr/>
        </p:nvSpPr>
        <p:spPr>
          <a:xfrm>
            <a:off x="4222297" y="298302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70" name="Google Shape;870;p97"/>
          <p:cNvSpPr txBox="1"/>
          <p:nvPr/>
        </p:nvSpPr>
        <p:spPr>
          <a:xfrm>
            <a:off x="5586746" y="297273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71" name="Google Shape;871;p97"/>
          <p:cNvSpPr txBox="1"/>
          <p:nvPr/>
        </p:nvSpPr>
        <p:spPr>
          <a:xfrm>
            <a:off x="6951195" y="297273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872" name="Google Shape;872;p97"/>
          <p:cNvSpPr txBox="1"/>
          <p:nvPr/>
        </p:nvSpPr>
        <p:spPr>
          <a:xfrm>
            <a:off x="8315644" y="297273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873" name="Google Shape;873;p97"/>
          <p:cNvSpPr txBox="1"/>
          <p:nvPr/>
        </p:nvSpPr>
        <p:spPr>
          <a:xfrm rot="-3769075">
            <a:off x="3478045" y="2552407"/>
            <a:ext cx="63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</a:t>
            </a:r>
            <a:endParaRPr/>
          </a:p>
        </p:txBody>
      </p:sp>
      <p:sp>
        <p:nvSpPr>
          <p:cNvPr id="874" name="Google Shape;874;p97"/>
          <p:cNvSpPr txBox="1"/>
          <p:nvPr/>
        </p:nvSpPr>
        <p:spPr>
          <a:xfrm rot="-3769075">
            <a:off x="7204948" y="2379721"/>
            <a:ext cx="1021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 &amp;TC</a:t>
            </a:r>
            <a:endParaRPr/>
          </a:p>
        </p:txBody>
      </p:sp>
      <p:sp>
        <p:nvSpPr>
          <p:cNvPr id="875" name="Google Shape;875;p97"/>
          <p:cNvSpPr txBox="1"/>
          <p:nvPr/>
        </p:nvSpPr>
        <p:spPr>
          <a:xfrm rot="-3769075">
            <a:off x="7131707" y="3716635"/>
            <a:ext cx="8531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endParaRPr/>
          </a:p>
        </p:txBody>
      </p:sp>
      <p:sp>
        <p:nvSpPr>
          <p:cNvPr id="876" name="Google Shape;876;p97"/>
          <p:cNvSpPr txBox="1"/>
          <p:nvPr/>
        </p:nvSpPr>
        <p:spPr>
          <a:xfrm rot="-3769075">
            <a:off x="6869492" y="2342483"/>
            <a:ext cx="6270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MAE</a:t>
            </a:r>
            <a:endParaRPr/>
          </a:p>
        </p:txBody>
      </p:sp>
      <p:sp>
        <p:nvSpPr>
          <p:cNvPr id="877" name="Google Shape;877;p97"/>
          <p:cNvSpPr txBox="1"/>
          <p:nvPr/>
        </p:nvSpPr>
        <p:spPr>
          <a:xfrm rot="-3769075">
            <a:off x="5911174" y="2520988"/>
            <a:ext cx="7296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Chem</a:t>
            </a:r>
            <a:endParaRPr/>
          </a:p>
        </p:txBody>
      </p:sp>
      <p:sp>
        <p:nvSpPr>
          <p:cNvPr id="878" name="Google Shape;878;p97"/>
          <p:cNvSpPr txBox="1"/>
          <p:nvPr/>
        </p:nvSpPr>
        <p:spPr>
          <a:xfrm>
            <a:off x="1118872" y="3644489"/>
            <a:ext cx="373724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	2.58	MSE	5.94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	4	Math	6.14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Chem	4.29	NERdS	6.39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	4.99	EMSE	7.1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MAE	5.03	MinE	7.15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 &amp; PS	5.09	CS	7.4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 Sci	5.1	Psych	7.92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Physics	5.26	GGPE	8.11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	5.26	CArE	8.15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	5.26	ECE	8.18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 &amp; TC	5.27		</a:t>
            </a:r>
            <a:endParaRPr/>
          </a:p>
        </p:txBody>
      </p:sp>
      <p:sp>
        <p:nvSpPr>
          <p:cNvPr id="879" name="Google Shape;879;p97"/>
          <p:cNvSpPr txBox="1"/>
          <p:nvPr/>
        </p:nvSpPr>
        <p:spPr>
          <a:xfrm rot="-3769075">
            <a:off x="11246479" y="2559349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97"/>
          <p:cNvSpPr txBox="1"/>
          <p:nvPr/>
        </p:nvSpPr>
        <p:spPr>
          <a:xfrm rot="-3769075">
            <a:off x="11353901" y="2993120"/>
            <a:ext cx="529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ECE</a:t>
            </a:r>
            <a:endParaRPr/>
          </a:p>
        </p:txBody>
      </p:sp>
      <p:sp>
        <p:nvSpPr>
          <p:cNvPr id="881" name="Google Shape;881;p97"/>
          <p:cNvSpPr txBox="1"/>
          <p:nvPr/>
        </p:nvSpPr>
        <p:spPr>
          <a:xfrm rot="-3769075">
            <a:off x="10735706" y="2444523"/>
            <a:ext cx="7061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</a:t>
            </a:r>
            <a:endParaRPr/>
          </a:p>
        </p:txBody>
      </p:sp>
      <p:sp>
        <p:nvSpPr>
          <p:cNvPr id="882" name="Google Shape;882;p97"/>
          <p:cNvSpPr txBox="1"/>
          <p:nvPr/>
        </p:nvSpPr>
        <p:spPr>
          <a:xfrm rot="-3769075">
            <a:off x="6903164" y="2483508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 Sci</a:t>
            </a:r>
            <a:endParaRPr/>
          </a:p>
        </p:txBody>
      </p:sp>
      <p:sp>
        <p:nvSpPr>
          <p:cNvPr id="883" name="Google Shape;883;p97"/>
          <p:cNvSpPr txBox="1"/>
          <p:nvPr/>
        </p:nvSpPr>
        <p:spPr>
          <a:xfrm rot="-3769075">
            <a:off x="9691377" y="3117825"/>
            <a:ext cx="6687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97"/>
          <p:cNvSpPr txBox="1"/>
          <p:nvPr/>
        </p:nvSpPr>
        <p:spPr>
          <a:xfrm rot="-3769075">
            <a:off x="5509275" y="2603555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</a:t>
            </a:r>
            <a:endParaRPr/>
          </a:p>
        </p:txBody>
      </p:sp>
      <p:sp>
        <p:nvSpPr>
          <p:cNvPr id="885" name="Google Shape;885;p97"/>
          <p:cNvSpPr txBox="1"/>
          <p:nvPr/>
        </p:nvSpPr>
        <p:spPr>
          <a:xfrm rot="-3769075">
            <a:off x="10204875" y="2618676"/>
            <a:ext cx="4138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endParaRPr/>
          </a:p>
        </p:txBody>
      </p:sp>
      <p:sp>
        <p:nvSpPr>
          <p:cNvPr id="886" name="Google Shape;886;p97"/>
          <p:cNvSpPr txBox="1"/>
          <p:nvPr/>
        </p:nvSpPr>
        <p:spPr>
          <a:xfrm rot="-3769075">
            <a:off x="11161228" y="2293721"/>
            <a:ext cx="707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GGPE</a:t>
            </a:r>
            <a:endParaRPr/>
          </a:p>
        </p:txBody>
      </p:sp>
      <p:sp>
        <p:nvSpPr>
          <p:cNvPr id="887" name="Google Shape;887;p97"/>
          <p:cNvSpPr txBox="1"/>
          <p:nvPr/>
        </p:nvSpPr>
        <p:spPr>
          <a:xfrm rot="-3769075">
            <a:off x="9711991" y="2519014"/>
            <a:ext cx="712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EMSE</a:t>
            </a:r>
            <a:endParaRPr/>
          </a:p>
        </p:txBody>
      </p:sp>
      <p:sp>
        <p:nvSpPr>
          <p:cNvPr id="888" name="Google Shape;888;p97"/>
          <p:cNvSpPr txBox="1"/>
          <p:nvPr/>
        </p:nvSpPr>
        <p:spPr>
          <a:xfrm rot="-3769075">
            <a:off x="6567838" y="3410922"/>
            <a:ext cx="1033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 &amp; PS</a:t>
            </a:r>
            <a:endParaRPr/>
          </a:p>
        </p:txBody>
      </p:sp>
      <p:sp>
        <p:nvSpPr>
          <p:cNvPr id="889" name="Google Shape;889;p97"/>
          <p:cNvSpPr txBox="1"/>
          <p:nvPr/>
        </p:nvSpPr>
        <p:spPr>
          <a:xfrm rot="-3769075">
            <a:off x="6761355" y="3066250"/>
            <a:ext cx="479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</a:t>
            </a:r>
            <a:endParaRPr/>
          </a:p>
        </p:txBody>
      </p:sp>
      <p:sp>
        <p:nvSpPr>
          <p:cNvPr id="890" name="Google Shape;890;p97"/>
          <p:cNvSpPr txBox="1"/>
          <p:nvPr/>
        </p:nvSpPr>
        <p:spPr>
          <a:xfrm rot="-3769075">
            <a:off x="8463722" y="2528105"/>
            <a:ext cx="689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/>
          </a:p>
        </p:txBody>
      </p:sp>
      <p:sp>
        <p:nvSpPr>
          <p:cNvPr id="891" name="Google Shape;891;p97"/>
          <p:cNvSpPr txBox="1"/>
          <p:nvPr/>
        </p:nvSpPr>
        <p:spPr>
          <a:xfrm rot="-3769075">
            <a:off x="7293354" y="3338153"/>
            <a:ext cx="529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</a:t>
            </a:r>
            <a:endParaRPr/>
          </a:p>
        </p:txBody>
      </p:sp>
      <p:sp>
        <p:nvSpPr>
          <p:cNvPr id="892" name="Google Shape;892;p97"/>
          <p:cNvSpPr txBox="1"/>
          <p:nvPr/>
        </p:nvSpPr>
        <p:spPr>
          <a:xfrm rot="-3769075">
            <a:off x="7999445" y="3202903"/>
            <a:ext cx="5998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MSE</a:t>
            </a:r>
            <a:endParaRPr/>
          </a:p>
        </p:txBody>
      </p:sp>
      <p:sp>
        <p:nvSpPr>
          <p:cNvPr id="893" name="Google Shape;893;p97"/>
          <p:cNvSpPr txBox="1"/>
          <p:nvPr/>
        </p:nvSpPr>
        <p:spPr>
          <a:xfrm rot="-3769075">
            <a:off x="7219520" y="3018138"/>
            <a:ext cx="542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endParaRPr/>
          </a:p>
        </p:txBody>
      </p:sp>
      <p:sp>
        <p:nvSpPr>
          <p:cNvPr id="894" name="Google Shape;894;p97"/>
          <p:cNvSpPr txBox="1"/>
          <p:nvPr/>
        </p:nvSpPr>
        <p:spPr>
          <a:xfrm rot="-3769075">
            <a:off x="8613578" y="3089323"/>
            <a:ext cx="7986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NERdS</a:t>
            </a:r>
            <a:endParaRPr/>
          </a:p>
        </p:txBody>
      </p:sp>
      <p:sp>
        <p:nvSpPr>
          <p:cNvPr id="895" name="Google Shape;895;p97"/>
          <p:cNvSpPr txBox="1"/>
          <p:nvPr/>
        </p:nvSpPr>
        <p:spPr>
          <a:xfrm>
            <a:off x="9673746" y="298133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896" name="Google Shape;896;p97"/>
          <p:cNvSpPr txBox="1"/>
          <p:nvPr/>
        </p:nvSpPr>
        <p:spPr>
          <a:xfrm>
            <a:off x="11038195" y="298133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AY 22-23 Sum of Salaries Change %</a:t>
            </a:r>
            <a:endParaRPr/>
          </a:p>
        </p:txBody>
      </p:sp>
      <p:sp>
        <p:nvSpPr>
          <p:cNvPr id="902" name="Google Shape;902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Department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98"/>
          <p:cNvSpPr txBox="1"/>
          <p:nvPr/>
        </p:nvSpPr>
        <p:spPr>
          <a:xfrm>
            <a:off x="1519463" y="1204159"/>
            <a:ext cx="91530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*Did not include Lecturers, Research NTT, Chancellor’s profs, or most administrators in numbers</a:t>
            </a:r>
            <a:endParaRPr/>
          </a:p>
        </p:txBody>
      </p:sp>
      <p:cxnSp>
        <p:nvCxnSpPr>
          <p:cNvPr id="904" name="Google Shape;904;p98"/>
          <p:cNvCxnSpPr>
            <a:stCxn id="905" idx="0"/>
          </p:cNvCxnSpPr>
          <p:nvPr/>
        </p:nvCxnSpPr>
        <p:spPr>
          <a:xfrm>
            <a:off x="373568" y="2686176"/>
            <a:ext cx="1158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5" name="Google Shape;905;p98"/>
          <p:cNvSpPr txBox="1"/>
          <p:nvPr/>
        </p:nvSpPr>
        <p:spPr>
          <a:xfrm>
            <a:off x="128950" y="2686176"/>
            <a:ext cx="4892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-20</a:t>
            </a:r>
            <a:endParaRPr/>
          </a:p>
        </p:txBody>
      </p:sp>
      <p:sp>
        <p:nvSpPr>
          <p:cNvPr id="906" name="Google Shape;906;p98"/>
          <p:cNvSpPr txBox="1"/>
          <p:nvPr/>
        </p:nvSpPr>
        <p:spPr>
          <a:xfrm>
            <a:off x="1493399" y="2682467"/>
            <a:ext cx="4990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-15</a:t>
            </a:r>
            <a:endParaRPr/>
          </a:p>
        </p:txBody>
      </p:sp>
      <p:sp>
        <p:nvSpPr>
          <p:cNvPr id="907" name="Google Shape;907;p98"/>
          <p:cNvSpPr txBox="1"/>
          <p:nvPr/>
        </p:nvSpPr>
        <p:spPr>
          <a:xfrm>
            <a:off x="2857847" y="2682467"/>
            <a:ext cx="4862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-10</a:t>
            </a:r>
            <a:endParaRPr/>
          </a:p>
        </p:txBody>
      </p:sp>
      <p:sp>
        <p:nvSpPr>
          <p:cNvPr id="908" name="Google Shape;908;p98"/>
          <p:cNvSpPr txBox="1"/>
          <p:nvPr/>
        </p:nvSpPr>
        <p:spPr>
          <a:xfrm>
            <a:off x="4222296" y="2682467"/>
            <a:ext cx="464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/>
          </a:p>
        </p:txBody>
      </p:sp>
      <p:sp>
        <p:nvSpPr>
          <p:cNvPr id="909" name="Google Shape;909;p98"/>
          <p:cNvSpPr txBox="1"/>
          <p:nvPr/>
        </p:nvSpPr>
        <p:spPr>
          <a:xfrm>
            <a:off x="5586746" y="267218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10" name="Google Shape;910;p98"/>
          <p:cNvSpPr txBox="1"/>
          <p:nvPr/>
        </p:nvSpPr>
        <p:spPr>
          <a:xfrm>
            <a:off x="6951195" y="267218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911" name="Google Shape;911;p98"/>
          <p:cNvSpPr txBox="1"/>
          <p:nvPr/>
        </p:nvSpPr>
        <p:spPr>
          <a:xfrm>
            <a:off x="8315644" y="2672181"/>
            <a:ext cx="6304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+10</a:t>
            </a:r>
            <a:endParaRPr/>
          </a:p>
        </p:txBody>
      </p:sp>
      <p:sp>
        <p:nvSpPr>
          <p:cNvPr id="912" name="Google Shape;912;p98"/>
          <p:cNvSpPr txBox="1"/>
          <p:nvPr/>
        </p:nvSpPr>
        <p:spPr>
          <a:xfrm rot="-3769075">
            <a:off x="4221447" y="2789575"/>
            <a:ext cx="63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</a:t>
            </a:r>
            <a:endParaRPr/>
          </a:p>
        </p:txBody>
      </p:sp>
      <p:sp>
        <p:nvSpPr>
          <p:cNvPr id="913" name="Google Shape;913;p98"/>
          <p:cNvSpPr txBox="1"/>
          <p:nvPr/>
        </p:nvSpPr>
        <p:spPr>
          <a:xfrm rot="-3769075">
            <a:off x="6243644" y="2982471"/>
            <a:ext cx="1021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 &amp;TC</a:t>
            </a:r>
            <a:endParaRPr/>
          </a:p>
        </p:txBody>
      </p:sp>
      <p:sp>
        <p:nvSpPr>
          <p:cNvPr id="914" name="Google Shape;914;p98"/>
          <p:cNvSpPr txBox="1"/>
          <p:nvPr/>
        </p:nvSpPr>
        <p:spPr>
          <a:xfrm rot="-3769075">
            <a:off x="5099541" y="3081212"/>
            <a:ext cx="8531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endParaRPr/>
          </a:p>
        </p:txBody>
      </p:sp>
      <p:sp>
        <p:nvSpPr>
          <p:cNvPr id="915" name="Google Shape;915;p98"/>
          <p:cNvSpPr txBox="1"/>
          <p:nvPr/>
        </p:nvSpPr>
        <p:spPr>
          <a:xfrm rot="-3769075">
            <a:off x="8174386" y="2231717"/>
            <a:ext cx="6270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MAE</a:t>
            </a:r>
            <a:endParaRPr/>
          </a:p>
        </p:txBody>
      </p:sp>
      <p:sp>
        <p:nvSpPr>
          <p:cNvPr id="916" name="Google Shape;916;p98"/>
          <p:cNvSpPr txBox="1"/>
          <p:nvPr/>
        </p:nvSpPr>
        <p:spPr>
          <a:xfrm rot="-3769075">
            <a:off x="6609389" y="1901185"/>
            <a:ext cx="7296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Chem</a:t>
            </a:r>
            <a:endParaRPr/>
          </a:p>
        </p:txBody>
      </p:sp>
      <p:sp>
        <p:nvSpPr>
          <p:cNvPr id="917" name="Google Shape;917;p98"/>
          <p:cNvSpPr txBox="1"/>
          <p:nvPr/>
        </p:nvSpPr>
        <p:spPr>
          <a:xfrm>
            <a:off x="1118872" y="3644489"/>
            <a:ext cx="373724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	-24.8	Engl &amp; TC	4.7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 &amp; PS	-12.3	CArE	4.9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	-5.1	TEC	5.4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MSE	-4.9	ChE	5.5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	-4.6	ECE	8.4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	-2.7	MAE	9.4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EMSE	-2.5	Bio Sci	12.4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Physics	-0.1	BIT	12.6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GGPE	1.1	MinE	16.8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Math	3.1	NERdS	31.2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Chem	4.2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98"/>
          <p:cNvSpPr txBox="1"/>
          <p:nvPr/>
        </p:nvSpPr>
        <p:spPr>
          <a:xfrm rot="-3769075">
            <a:off x="6760517" y="2138774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98"/>
          <p:cNvSpPr txBox="1"/>
          <p:nvPr/>
        </p:nvSpPr>
        <p:spPr>
          <a:xfrm rot="-3769075">
            <a:off x="7891777" y="2718622"/>
            <a:ext cx="529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ECE</a:t>
            </a:r>
            <a:endParaRPr/>
          </a:p>
        </p:txBody>
      </p:sp>
      <p:sp>
        <p:nvSpPr>
          <p:cNvPr id="920" name="Google Shape;920;p98"/>
          <p:cNvSpPr txBox="1"/>
          <p:nvPr/>
        </p:nvSpPr>
        <p:spPr>
          <a:xfrm rot="-3769075">
            <a:off x="4531704" y="2789575"/>
            <a:ext cx="7061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</a:t>
            </a:r>
            <a:endParaRPr/>
          </a:p>
        </p:txBody>
      </p:sp>
      <p:sp>
        <p:nvSpPr>
          <p:cNvPr id="921" name="Google Shape;921;p98"/>
          <p:cNvSpPr txBox="1"/>
          <p:nvPr/>
        </p:nvSpPr>
        <p:spPr>
          <a:xfrm rot="-3769075">
            <a:off x="8821250" y="2856848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 Sci</a:t>
            </a:r>
            <a:endParaRPr/>
          </a:p>
        </p:txBody>
      </p:sp>
      <p:sp>
        <p:nvSpPr>
          <p:cNvPr id="922" name="Google Shape;922;p98"/>
          <p:cNvSpPr txBox="1"/>
          <p:nvPr/>
        </p:nvSpPr>
        <p:spPr>
          <a:xfrm rot="-3769075">
            <a:off x="9819705" y="2781422"/>
            <a:ext cx="6687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98"/>
          <p:cNvSpPr txBox="1"/>
          <p:nvPr/>
        </p:nvSpPr>
        <p:spPr>
          <a:xfrm rot="-3769075">
            <a:off x="3942768" y="2803880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</a:t>
            </a:r>
            <a:endParaRPr/>
          </a:p>
        </p:txBody>
      </p:sp>
      <p:sp>
        <p:nvSpPr>
          <p:cNvPr id="924" name="Google Shape;924;p98"/>
          <p:cNvSpPr txBox="1"/>
          <p:nvPr/>
        </p:nvSpPr>
        <p:spPr>
          <a:xfrm rot="-3769075">
            <a:off x="-75821" y="2308801"/>
            <a:ext cx="4138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endParaRPr/>
          </a:p>
        </p:txBody>
      </p:sp>
      <p:sp>
        <p:nvSpPr>
          <p:cNvPr id="925" name="Google Shape;925;p98"/>
          <p:cNvSpPr txBox="1"/>
          <p:nvPr/>
        </p:nvSpPr>
        <p:spPr>
          <a:xfrm rot="-3769075">
            <a:off x="5733088" y="2212265"/>
            <a:ext cx="707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GGPE</a:t>
            </a:r>
            <a:endParaRPr/>
          </a:p>
        </p:txBody>
      </p:sp>
      <p:sp>
        <p:nvSpPr>
          <p:cNvPr id="926" name="Google Shape;926;p98"/>
          <p:cNvSpPr txBox="1"/>
          <p:nvPr/>
        </p:nvSpPr>
        <p:spPr>
          <a:xfrm rot="-3769075">
            <a:off x="4809280" y="2216328"/>
            <a:ext cx="712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EMSE</a:t>
            </a:r>
            <a:endParaRPr/>
          </a:p>
        </p:txBody>
      </p:sp>
      <p:sp>
        <p:nvSpPr>
          <p:cNvPr id="927" name="Google Shape;927;p98"/>
          <p:cNvSpPr txBox="1"/>
          <p:nvPr/>
        </p:nvSpPr>
        <p:spPr>
          <a:xfrm rot="-3769075">
            <a:off x="1787701" y="2078626"/>
            <a:ext cx="1033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 &amp; PS</a:t>
            </a:r>
            <a:endParaRPr/>
          </a:p>
        </p:txBody>
      </p:sp>
      <p:sp>
        <p:nvSpPr>
          <p:cNvPr id="928" name="Google Shape;928;p98"/>
          <p:cNvSpPr txBox="1"/>
          <p:nvPr/>
        </p:nvSpPr>
        <p:spPr>
          <a:xfrm rot="-3769075">
            <a:off x="9091120" y="2316145"/>
            <a:ext cx="479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</a:t>
            </a:r>
            <a:endParaRPr/>
          </a:p>
        </p:txBody>
      </p:sp>
      <p:sp>
        <p:nvSpPr>
          <p:cNvPr id="929" name="Google Shape;929;p98"/>
          <p:cNvSpPr txBox="1"/>
          <p:nvPr/>
        </p:nvSpPr>
        <p:spPr>
          <a:xfrm rot="-3769075">
            <a:off x="6241501" y="2172884"/>
            <a:ext cx="689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/>
          </a:p>
        </p:txBody>
      </p:sp>
      <p:sp>
        <p:nvSpPr>
          <p:cNvPr id="930" name="Google Shape;930;p98"/>
          <p:cNvSpPr txBox="1"/>
          <p:nvPr/>
        </p:nvSpPr>
        <p:spPr>
          <a:xfrm rot="-3769075">
            <a:off x="6944079" y="2803880"/>
            <a:ext cx="529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</a:t>
            </a:r>
            <a:endParaRPr/>
          </a:p>
        </p:txBody>
      </p:sp>
      <p:sp>
        <p:nvSpPr>
          <p:cNvPr id="931" name="Google Shape;931;p98"/>
          <p:cNvSpPr txBox="1"/>
          <p:nvPr/>
        </p:nvSpPr>
        <p:spPr>
          <a:xfrm rot="-3769075">
            <a:off x="4210585" y="2172884"/>
            <a:ext cx="5998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MSE</a:t>
            </a:r>
            <a:endParaRPr/>
          </a:p>
        </p:txBody>
      </p:sp>
      <p:sp>
        <p:nvSpPr>
          <p:cNvPr id="932" name="Google Shape;932;p98"/>
          <p:cNvSpPr txBox="1"/>
          <p:nvPr/>
        </p:nvSpPr>
        <p:spPr>
          <a:xfrm rot="-3769075">
            <a:off x="7033256" y="2297084"/>
            <a:ext cx="542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endParaRPr/>
          </a:p>
        </p:txBody>
      </p:sp>
      <p:sp>
        <p:nvSpPr>
          <p:cNvPr id="933" name="Google Shape;933;p98"/>
          <p:cNvSpPr txBox="1"/>
          <p:nvPr/>
        </p:nvSpPr>
        <p:spPr>
          <a:xfrm rot="-3769075">
            <a:off x="11050476" y="1843753"/>
            <a:ext cx="7986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NERdS</a:t>
            </a:r>
            <a:endParaRPr/>
          </a:p>
        </p:txBody>
      </p:sp>
      <p:sp>
        <p:nvSpPr>
          <p:cNvPr id="934" name="Google Shape;934;p98"/>
          <p:cNvSpPr txBox="1"/>
          <p:nvPr/>
        </p:nvSpPr>
        <p:spPr>
          <a:xfrm>
            <a:off x="9673745" y="2680775"/>
            <a:ext cx="5586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+15</a:t>
            </a:r>
            <a:endParaRPr/>
          </a:p>
        </p:txBody>
      </p:sp>
      <p:sp>
        <p:nvSpPr>
          <p:cNvPr id="935" name="Google Shape;935;p98"/>
          <p:cNvSpPr txBox="1"/>
          <p:nvPr/>
        </p:nvSpPr>
        <p:spPr>
          <a:xfrm>
            <a:off x="11038194" y="2680775"/>
            <a:ext cx="589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+20</a:t>
            </a:r>
            <a:endParaRPr/>
          </a:p>
        </p:txBody>
      </p:sp>
      <p:sp>
        <p:nvSpPr>
          <p:cNvPr id="936" name="Google Shape;936;p98"/>
          <p:cNvSpPr/>
          <p:nvPr/>
        </p:nvSpPr>
        <p:spPr>
          <a:xfrm>
            <a:off x="11740424" y="1953769"/>
            <a:ext cx="324723" cy="334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98"/>
          <p:cNvSpPr/>
          <p:nvPr/>
        </p:nvSpPr>
        <p:spPr>
          <a:xfrm rot="10800000">
            <a:off x="26249" y="2028572"/>
            <a:ext cx="257849" cy="334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98"/>
          <p:cNvSpPr txBox="1"/>
          <p:nvPr/>
        </p:nvSpPr>
        <p:spPr>
          <a:xfrm>
            <a:off x="7335884" y="3372426"/>
            <a:ext cx="373724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Faculty Count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CS	-6	Engl &amp; TC	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Hist &amp; PS	-2	CArE	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ALP	-2	TEC	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MSE	-1	ChE	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	-1	ECE	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Psych	-1	MAE	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EMSE	-1	Bio Sci	+1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Physics	-2	BIT	+1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GGPE	-2	MinE	+1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	-1	NERdS	+1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Chem	0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Faculty*</a:t>
            </a:r>
            <a:endParaRPr/>
          </a:p>
        </p:txBody>
      </p:sp>
      <p:graphicFrame>
        <p:nvGraphicFramePr>
          <p:cNvPr id="944" name="Google Shape;944;p99"/>
          <p:cNvGraphicFramePr/>
          <p:nvPr/>
        </p:nvGraphicFramePr>
        <p:xfrm>
          <a:off x="110067" y="181629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{BDBF81E0-A675-4FE5-991E-337CBA76A4CD}</a:tableStyleId>
              </a:tblPr>
              <a:tblGrid>
                <a:gridCol w="60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Dept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ALP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Bio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BIT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Chm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ChE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0"/>
                        <a:t>CArE</a:t>
                      </a:r>
                      <a:endParaRPr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CS</a:t>
                      </a:r>
                      <a:r>
                        <a:rPr lang="en" sz="1200" b="0" baseline="300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Econ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ECE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EMSE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Engl</a:t>
                      </a:r>
                      <a:endParaRPr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GPE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Hist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Math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MSE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MAE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MNE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NE</a:t>
                      </a:r>
                      <a:r>
                        <a:rPr lang="en" sz="1200" b="0" baseline="300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Phys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Psych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/>
                        <a:t>TEC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Net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+3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+3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+1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-1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+2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’18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’19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‘20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’21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‘22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45" name="Google Shape;945;p99"/>
          <p:cNvSpPr txBox="1"/>
          <p:nvPr/>
        </p:nvSpPr>
        <p:spPr>
          <a:xfrm>
            <a:off x="298914" y="4914032"/>
            <a:ext cx="1159420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-15 faculty from last year = -4.5%; FTE Students -62 = -1%, Executives +2 = +9%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2018-19 AY, 381 faculty, 60 fewer now (-16%)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2019-20 AY, 361 faculty, 40 fewer now (-11%)</a:t>
            </a:r>
            <a:endParaRPr/>
          </a:p>
        </p:txBody>
      </p:sp>
      <p:sp>
        <p:nvSpPr>
          <p:cNvPr id="946" name="Google Shape;946;p99"/>
          <p:cNvSpPr txBox="1"/>
          <p:nvPr/>
        </p:nvSpPr>
        <p:spPr>
          <a:xfrm>
            <a:off x="269966" y="4498534"/>
            <a:ext cx="193193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Frimpong in MNE, Gao in GGPE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Newkirk from MSE to NERdS</a:t>
            </a:r>
            <a:endParaRPr/>
          </a:p>
        </p:txBody>
      </p:sp>
      <p:sp>
        <p:nvSpPr>
          <p:cNvPr id="947" name="Google Shape;947;p99"/>
          <p:cNvSpPr txBox="1"/>
          <p:nvPr/>
        </p:nvSpPr>
        <p:spPr>
          <a:xfrm>
            <a:off x="1269715" y="1204159"/>
            <a:ext cx="96525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*Did not include Lecturers, Research NTT, Chancellor’s profs, or administrators in numbers</a:t>
            </a:r>
            <a:endParaRPr/>
          </a:p>
        </p:txBody>
      </p:sp>
      <p:sp>
        <p:nvSpPr>
          <p:cNvPr id="948" name="Google Shape;948;p99"/>
          <p:cNvSpPr txBox="1"/>
          <p:nvPr/>
        </p:nvSpPr>
        <p:spPr>
          <a:xfrm>
            <a:off x="11094777" y="5410200"/>
            <a:ext cx="9109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Murray,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Faley,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Raper,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-Brow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Google Shape;953;p100"/>
          <p:cNvPicPr preferRelativeResize="0"/>
          <p:nvPr/>
        </p:nvPicPr>
        <p:blipFill rotWithShape="1">
          <a:blip r:embed="rId3">
            <a:alphaModFix/>
          </a:blip>
          <a:srcRect t="5532"/>
          <a:stretch/>
        </p:blipFill>
        <p:spPr>
          <a:xfrm>
            <a:off x="761999" y="626533"/>
            <a:ext cx="10803467" cy="6231467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100"/>
          <p:cNvSpPr txBox="1">
            <a:spLocks noGrp="1"/>
          </p:cNvSpPr>
          <p:nvPr>
            <p:ph type="title"/>
          </p:nvPr>
        </p:nvSpPr>
        <p:spPr>
          <a:xfrm>
            <a:off x="846338" y="0"/>
            <a:ext cx="10515600" cy="91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Faculty headcount</a:t>
            </a:r>
            <a:endParaRPr/>
          </a:p>
        </p:txBody>
      </p:sp>
      <p:sp>
        <p:nvSpPr>
          <p:cNvPr id="955" name="Google Shape;955;p100"/>
          <p:cNvSpPr txBox="1"/>
          <p:nvPr/>
        </p:nvSpPr>
        <p:spPr>
          <a:xfrm>
            <a:off x="4819707" y="810333"/>
            <a:ext cx="65223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381	360	348	337   	321   (~4.4% fewer per year)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8"/>
          <p:cNvSpPr txBox="1">
            <a:spLocks noGrp="1"/>
          </p:cNvSpPr>
          <p:nvPr>
            <p:ph type="body" idx="1"/>
          </p:nvPr>
        </p:nvSpPr>
        <p:spPr>
          <a:xfrm>
            <a:off x="681054" y="3042959"/>
            <a:ext cx="10929485" cy="267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VII. 	Adjourn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/>
              <a:t>Tell your dogs I said hi!</a:t>
            </a:r>
            <a:endParaRPr sz="3600"/>
          </a:p>
          <a:p>
            <a:pPr marL="342900" lvl="0" indent="-1143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Font typeface="Merriweather Sans"/>
              <a:buNone/>
            </a:pPr>
            <a:endParaRPr sz="3600" b="1">
              <a:solidFill>
                <a:srgbClr val="003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endParaRPr sz="3600" b="1">
              <a:solidFill>
                <a:srgbClr val="003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143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509E2F"/>
              </a:buClr>
              <a:buSzPts val="3600"/>
              <a:buFont typeface="Merriweather Sans"/>
              <a:buNone/>
            </a:pPr>
            <a:endParaRPr sz="3600"/>
          </a:p>
        </p:txBody>
      </p:sp>
      <p:sp>
        <p:nvSpPr>
          <p:cNvPr id="962" name="Google Shape;962;p48"/>
          <p:cNvSpPr txBox="1">
            <a:spLocks noGrp="1"/>
          </p:cNvSpPr>
          <p:nvPr>
            <p:ph type="body" idx="2"/>
          </p:nvPr>
        </p:nvSpPr>
        <p:spPr>
          <a:xfrm>
            <a:off x="681053" y="1790003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963" name="Google Shape;963;p48"/>
          <p:cNvSpPr txBox="1"/>
          <p:nvPr/>
        </p:nvSpPr>
        <p:spPr>
          <a:xfrm>
            <a:off x="9893559" y="6311388"/>
            <a:ext cx="4378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76</a:t>
            </a:fld>
            <a:endParaRPr sz="12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"/>
          <p:cNvSpPr txBox="1">
            <a:spLocks noGrp="1"/>
          </p:cNvSpPr>
          <p:nvPr>
            <p:ph type="body" idx="1"/>
          </p:nvPr>
        </p:nvSpPr>
        <p:spPr>
          <a:xfrm>
            <a:off x="631860" y="1367892"/>
            <a:ext cx="10928280" cy="527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189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Faculty Ombudsperson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Provides confidential and informal assistance to faculty, answers faculty questions, and assists in the resolution of concerns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Deadline EOB Feb 13</a:t>
            </a:r>
            <a:r>
              <a:rPr lang="en" baseline="30000"/>
              <a:t>th. </a:t>
            </a:r>
            <a:r>
              <a:rPr lang="en"/>
              <a:t>See: advance.mst.edu/programs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Contact Kate Drowne with questions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Remington R. Williams award: https://www.umsystem.edu/ums/aa/outstanding-student-leader-year-awards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February 3</a:t>
            </a:r>
            <a:r>
              <a:rPr lang="en" baseline="30000"/>
              <a:t>rd</a:t>
            </a:r>
            <a:r>
              <a:rPr lang="en"/>
              <a:t> deadline</a:t>
            </a:r>
            <a:endParaRPr/>
          </a:p>
        </p:txBody>
      </p:sp>
      <p:sp>
        <p:nvSpPr>
          <p:cNvPr id="408" name="Google Shape;408;p12"/>
          <p:cNvSpPr txBox="1">
            <a:spLocks noGrp="1"/>
          </p:cNvSpPr>
          <p:nvPr>
            <p:ph type="body" idx="2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Campus Matters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7"/>
          <p:cNvSpPr txBox="1">
            <a:spLocks noGrp="1"/>
          </p:cNvSpPr>
          <p:nvPr>
            <p:ph type="body" idx="1"/>
          </p:nvPr>
        </p:nvSpPr>
        <p:spPr>
          <a:xfrm>
            <a:off x="894475" y="1335875"/>
            <a:ext cx="10912800" cy="5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189" lvl="0" indent="-4571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Winter work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It’s a system policy but we encourage compassionate accommodations, common sense, and communication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Public Occasions will henceforth give informational reports rather than bring events for approval.</a:t>
            </a:r>
            <a:endParaRPr/>
          </a:p>
          <a:p>
            <a:pPr marL="990574" lvl="1" indent="-38098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By-laws: D.6.m. “This committee makes general plans for University-sponsored assemblies, programs and public occasions…”</a:t>
            </a:r>
            <a:endParaRPr/>
          </a:p>
          <a:p>
            <a:pPr marL="609584" lvl="0" indent="-48258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&gt;"/>
            </a:pPr>
            <a:r>
              <a:rPr lang="en"/>
              <a:t>Shared governance</a:t>
            </a:r>
            <a:endParaRPr/>
          </a:p>
          <a:p>
            <a:pPr marL="1219169" lvl="1" indent="-47412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</a:pPr>
            <a:r>
              <a:rPr lang="en" sz="3200"/>
              <a:t>Student feedback on end of course evals</a:t>
            </a:r>
            <a:endParaRPr/>
          </a:p>
        </p:txBody>
      </p:sp>
      <p:sp>
        <p:nvSpPr>
          <p:cNvPr id="414" name="Google Shape;414;p27"/>
          <p:cNvSpPr txBox="1">
            <a:spLocks noGrp="1"/>
          </p:cNvSpPr>
          <p:nvPr>
            <p:ph type="body" idx="2"/>
          </p:nvPr>
        </p:nvSpPr>
        <p:spPr>
          <a:xfrm>
            <a:off x="1098876" y="5239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Campus Matters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Primary Logo">
  <a:themeElements>
    <a:clrScheme name="SandT2018">
      <a:dk1>
        <a:srgbClr val="154734"/>
      </a:dk1>
      <a:lt1>
        <a:srgbClr val="72BF44"/>
      </a:lt1>
      <a:dk2>
        <a:srgbClr val="000000"/>
      </a:dk2>
      <a:lt2>
        <a:srgbClr val="FFFFFF"/>
      </a:lt2>
      <a:accent1>
        <a:srgbClr val="007A33"/>
      </a:accent1>
      <a:accent2>
        <a:srgbClr val="003B49"/>
      </a:accent2>
      <a:accent3>
        <a:srgbClr val="2DCCD3"/>
      </a:accent3>
      <a:accent4>
        <a:srgbClr val="E87722"/>
      </a:accent4>
      <a:accent5>
        <a:srgbClr val="00858A"/>
      </a:accent5>
      <a:accent6>
        <a:srgbClr val="BFD730"/>
      </a:accent6>
      <a:hlink>
        <a:srgbClr val="00858A"/>
      </a:hlink>
      <a:folHlink>
        <a:srgbClr val="63666A"/>
      </a:folHlink>
    </a:clrScheme>
    <a:fontScheme name="S&amp;T Combo">
      <a:majorFont>
        <a:latin typeface="Franklin Gothic Medium"/>
        <a:ea typeface=""/>
        <a:cs typeface=""/>
      </a:majorFont>
      <a:minorFont>
        <a:latin typeface="Tisa Offc Serif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SFT-2022" id="{DF38B14D-C4CF-1B4B-8EE7-30410C02774E}" vid="{2C75E003-600E-2A43-9EDE-E0AC60EB25CA}"/>
    </a:ext>
  </a:extLst>
</a:theme>
</file>

<file path=ppt/theme/theme13.xml><?xml version="1.0" encoding="utf-8"?>
<a:theme xmlns:a="http://schemas.openxmlformats.org/drawingml/2006/main" name="6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7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andT-Option A">
  <a:themeElements>
    <a:clrScheme name="SandT2018">
      <a:dk1>
        <a:srgbClr val="000000"/>
      </a:dk1>
      <a:lt1>
        <a:srgbClr val="FFFFFF"/>
      </a:lt1>
      <a:dk2>
        <a:srgbClr val="DCE3E3"/>
      </a:dk2>
      <a:lt2>
        <a:srgbClr val="636669"/>
      </a:lt2>
      <a:accent1>
        <a:srgbClr val="007933"/>
      </a:accent1>
      <a:accent2>
        <a:srgbClr val="003B49"/>
      </a:accent2>
      <a:accent3>
        <a:srgbClr val="2CCCD3"/>
      </a:accent3>
      <a:accent4>
        <a:srgbClr val="E87722"/>
      </a:accent4>
      <a:accent5>
        <a:srgbClr val="DAAA00"/>
      </a:accent5>
      <a:accent6>
        <a:srgbClr val="78BE20"/>
      </a:accent6>
      <a:hlink>
        <a:srgbClr val="003B49"/>
      </a:hlink>
      <a:folHlink>
        <a:srgbClr val="7D613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5349</Words>
  <Application>Microsoft Office PowerPoint</Application>
  <PresentationFormat>Widescreen</PresentationFormat>
  <Paragraphs>1449</Paragraphs>
  <Slides>76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76</vt:i4>
      </vt:variant>
    </vt:vector>
  </HeadingPairs>
  <TitlesOfParts>
    <vt:vector size="111" baseType="lpstr">
      <vt:lpstr>System Font Regular</vt:lpstr>
      <vt:lpstr>Orgon Slab</vt:lpstr>
      <vt:lpstr>Calibri</vt:lpstr>
      <vt:lpstr>Orgon Slab Medium</vt:lpstr>
      <vt:lpstr>NTR</vt:lpstr>
      <vt:lpstr>Courier New</vt:lpstr>
      <vt:lpstr>Orgon Slab Light</vt:lpstr>
      <vt:lpstr>Orgon Slab ExtraLight</vt:lpstr>
      <vt:lpstr>Roboto</vt:lpstr>
      <vt:lpstr>Arial</vt:lpstr>
      <vt:lpstr>Franklin Gothic Medium</vt:lpstr>
      <vt:lpstr>Times New Roman</vt:lpstr>
      <vt:lpstr>Cambria</vt:lpstr>
      <vt:lpstr>Noto Sans Symbols</vt:lpstr>
      <vt:lpstr>Lucida Grande</vt:lpstr>
      <vt:lpstr>Tisa Offc Serif Pro</vt:lpstr>
      <vt:lpstr>Franklin Gothic Demi</vt:lpstr>
      <vt:lpstr>Encode Sans Black</vt:lpstr>
      <vt:lpstr>.Hiragino Kaku Gothic Interface W3</vt:lpstr>
      <vt:lpstr>Merriweather Sans</vt:lpstr>
      <vt:lpstr>Encode Sans Normal Black</vt:lpstr>
      <vt:lpstr>1_Custom Design</vt:lpstr>
      <vt:lpstr>Custom Design</vt:lpstr>
      <vt:lpstr>2_Custom Design</vt:lpstr>
      <vt:lpstr>1_Custom Design</vt:lpstr>
      <vt:lpstr>1_SandT-Option A</vt:lpstr>
      <vt:lpstr>2_office theme</vt:lpstr>
      <vt:lpstr>4_Custom Design</vt:lpstr>
      <vt:lpstr>3_Custom Design</vt:lpstr>
      <vt:lpstr>1_Custom Design</vt:lpstr>
      <vt:lpstr>5_Custom Design</vt:lpstr>
      <vt:lpstr>Office Theme</vt:lpstr>
      <vt:lpstr>Primary Logo</vt:lpstr>
      <vt:lpstr>6_Custom Design</vt:lpstr>
      <vt:lpstr>7_Custom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Staff Council</vt:lpstr>
      <vt:lpstr>PowerPoint Presentation</vt:lpstr>
      <vt:lpstr>PowerPoint Presentation</vt:lpstr>
      <vt:lpstr>PowerPoint Presentation</vt:lpstr>
      <vt:lpstr>PowerPoint Presentation</vt:lpstr>
      <vt:lpstr>Student Support Initiatives</vt:lpstr>
      <vt:lpstr>PowerPoint Presentation</vt:lpstr>
      <vt:lpstr>Strategy #1</vt:lpstr>
      <vt:lpstr>Strategy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</vt:lpstr>
      <vt:lpstr>General Revenue Budget</vt:lpstr>
      <vt:lpstr>General Revenue Budget: costs</vt:lpstr>
      <vt:lpstr>Raises</vt:lpstr>
      <vt:lpstr>Notes and Oddities</vt:lpstr>
      <vt:lpstr>Chancellor positions </vt:lpstr>
      <vt:lpstr>Provost positions </vt:lpstr>
      <vt:lpstr>Department Chairs</vt:lpstr>
      <vt:lpstr>Faculty*</vt:lpstr>
      <vt:lpstr>PowerPoint Presentation</vt:lpstr>
      <vt:lpstr>PowerPoint Presentation</vt:lpstr>
      <vt:lpstr>Faculty number per ¼ percent bin </vt:lpstr>
      <vt:lpstr>Increase in $ compared to AY 21-22 salary</vt:lpstr>
      <vt:lpstr>PowerPoint Presentation</vt:lpstr>
      <vt:lpstr>AY 21-22</vt:lpstr>
      <vt:lpstr>AY 22-23</vt:lpstr>
      <vt:lpstr>AY 22-23 Sum of Salaries Change %</vt:lpstr>
      <vt:lpstr>Faculty*</vt:lpstr>
      <vt:lpstr>Faculty headcount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Westenberg, David J.</cp:lastModifiedBy>
  <cp:revision>1</cp:revision>
  <dcterms:created xsi:type="dcterms:W3CDTF">2014-10-14T00:51:43Z</dcterms:created>
  <dcterms:modified xsi:type="dcterms:W3CDTF">2023-02-07T05:23:57Z</dcterms:modified>
</cp:coreProperties>
</file>